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645" r:id="rId1"/>
  </p:sldMasterIdLst>
  <p:notesMasterIdLst>
    <p:notesMasterId r:id="rId72"/>
  </p:notesMasterIdLst>
  <p:sldIdLst>
    <p:sldId id="600" r:id="rId2"/>
    <p:sldId id="530" r:id="rId3"/>
    <p:sldId id="598" r:id="rId4"/>
    <p:sldId id="649" r:id="rId5"/>
    <p:sldId id="625" r:id="rId6"/>
    <p:sldId id="626" r:id="rId7"/>
    <p:sldId id="624" r:id="rId8"/>
    <p:sldId id="492" r:id="rId9"/>
    <p:sldId id="559" r:id="rId10"/>
    <p:sldId id="628" r:id="rId11"/>
    <p:sldId id="497" r:id="rId12"/>
    <p:sldId id="642" r:id="rId13"/>
    <p:sldId id="495" r:id="rId14"/>
    <p:sldId id="496" r:id="rId15"/>
    <p:sldId id="602" r:id="rId16"/>
    <p:sldId id="603" r:id="rId17"/>
    <p:sldId id="605" r:id="rId18"/>
    <p:sldId id="485" r:id="rId19"/>
    <p:sldId id="604" r:id="rId20"/>
    <p:sldId id="643" r:id="rId21"/>
    <p:sldId id="606" r:id="rId22"/>
    <p:sldId id="555" r:id="rId23"/>
    <p:sldId id="607" r:id="rId24"/>
    <p:sldId id="608" r:id="rId25"/>
    <p:sldId id="609" r:id="rId26"/>
    <p:sldId id="610" r:id="rId27"/>
    <p:sldId id="611" r:id="rId28"/>
    <p:sldId id="644" r:id="rId29"/>
    <p:sldId id="613" r:id="rId30"/>
    <p:sldId id="614" r:id="rId31"/>
    <p:sldId id="615" r:id="rId32"/>
    <p:sldId id="616" r:id="rId33"/>
    <p:sldId id="630" r:id="rId34"/>
    <p:sldId id="516" r:id="rId35"/>
    <p:sldId id="535" r:id="rId36"/>
    <p:sldId id="650" r:id="rId37"/>
    <p:sldId id="651" r:id="rId38"/>
    <p:sldId id="536" r:id="rId39"/>
    <p:sldId id="563" r:id="rId40"/>
    <p:sldId id="565" r:id="rId41"/>
    <p:sldId id="585" r:id="rId42"/>
    <p:sldId id="567" r:id="rId43"/>
    <p:sldId id="568" r:id="rId44"/>
    <p:sldId id="569" r:id="rId45"/>
    <p:sldId id="586" r:id="rId46"/>
    <p:sldId id="573" r:id="rId47"/>
    <p:sldId id="574" r:id="rId48"/>
    <p:sldId id="575" r:id="rId49"/>
    <p:sldId id="576" r:id="rId50"/>
    <p:sldId id="592" r:id="rId51"/>
    <p:sldId id="594" r:id="rId52"/>
    <p:sldId id="632" r:id="rId53"/>
    <p:sldId id="633" r:id="rId54"/>
    <p:sldId id="635" r:id="rId55"/>
    <p:sldId id="636" r:id="rId56"/>
    <p:sldId id="637" r:id="rId57"/>
    <p:sldId id="638" r:id="rId58"/>
    <p:sldId id="639" r:id="rId59"/>
    <p:sldId id="640" r:id="rId60"/>
    <p:sldId id="641" r:id="rId61"/>
    <p:sldId id="526" r:id="rId62"/>
    <p:sldId id="410" r:id="rId63"/>
    <p:sldId id="620" r:id="rId64"/>
    <p:sldId id="645" r:id="rId65"/>
    <p:sldId id="646" r:id="rId66"/>
    <p:sldId id="647" r:id="rId67"/>
    <p:sldId id="648" r:id="rId68"/>
    <p:sldId id="590" r:id="rId69"/>
    <p:sldId id="591" r:id="rId70"/>
    <p:sldId id="621" r:id="rId7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786"/>
    <a:srgbClr val="BC5C42"/>
    <a:srgbClr val="99C43A"/>
    <a:srgbClr val="799A2E"/>
    <a:srgbClr val="EBFFEB"/>
    <a:srgbClr val="9A572E"/>
    <a:srgbClr val="FBFFFB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857" autoAdjust="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BF62C-AA68-4130-BC2A-1DFAAB8FA91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2491AB-DB8F-4CD2-A8C9-FBDA1D57C57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бюджета по расходам – 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</a:t>
          </a:r>
          <a:endParaRPr lang="ru-RU" sz="18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87574D-1C23-4634-BE57-689B0C8B836A}" type="parTrans" cxnId="{47F6840D-8CAA-4867-AD03-EA24FBAA5DA0}">
      <dgm:prSet/>
      <dgm:spPr/>
      <dgm:t>
        <a:bodyPr/>
        <a:lstStyle/>
        <a:p>
          <a:endParaRPr lang="ru-RU"/>
        </a:p>
      </dgm:t>
    </dgm:pt>
    <dgm:pt modelId="{8B6727D7-8417-4426-BA13-CD7AB5FB414F}" type="sibTrans" cxnId="{47F6840D-8CAA-4867-AD03-EA24FBAA5DA0}">
      <dgm:prSet/>
      <dgm:spPr/>
      <dgm:t>
        <a:bodyPr/>
        <a:lstStyle/>
        <a:p>
          <a:endParaRPr lang="ru-RU"/>
        </a:p>
      </dgm:t>
    </dgm:pt>
    <dgm:pt modelId="{F4B46B31-5874-48EE-AC7C-004D2ED31471}">
      <dgm:prSet custT="1"/>
      <dgm:spPr>
        <a:solidFill>
          <a:srgbClr val="EBFFEB"/>
        </a:solidFill>
      </dgm:spPr>
      <dgm:t>
        <a:bodyPr/>
        <a:lstStyle/>
        <a:p>
          <a:r>
            <a:rPr lang="ru-RU" sz="1800" dirty="0" smtClean="0">
              <a:solidFill>
                <a:srgbClr val="9A57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бюджета по доходам – 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 </a:t>
          </a:r>
          <a:endParaRPr lang="ru-RU" sz="1800" dirty="0">
            <a:solidFill>
              <a:srgbClr val="9A572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01A2DD-DEE3-47A1-9852-FAC574A79964}" type="parTrans" cxnId="{DDABE7D7-6F40-4A3D-8EF1-43619A743E92}">
      <dgm:prSet/>
      <dgm:spPr/>
      <dgm:t>
        <a:bodyPr/>
        <a:lstStyle/>
        <a:p>
          <a:endParaRPr lang="ru-RU"/>
        </a:p>
      </dgm:t>
    </dgm:pt>
    <dgm:pt modelId="{25DC99A1-7459-42FB-A117-3CD8C8107AD8}" type="sibTrans" cxnId="{DDABE7D7-6F40-4A3D-8EF1-43619A743E92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487A3333-9F8B-4565-8645-1CE99094FA7A}">
      <dgm:prSet custT="1"/>
      <dgm:spPr>
        <a:solidFill>
          <a:srgbClr val="E7FFFF"/>
        </a:solidFill>
      </dgm:spPr>
      <dgm:t>
        <a:bodyPr/>
        <a:lstStyle/>
        <a:p>
          <a:r>
            <a:rPr lang="ru-RU" sz="1800" dirty="0" smtClean="0">
              <a:solidFill>
                <a:srgbClr val="9A57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Годовой отчет об исполнении бюджета подлежит рассмотрению депутатами Совета депутатов и утверждается решением Совета депутатов Воскресенского муниципального округа</a:t>
          </a:r>
          <a:endParaRPr lang="ru-RU" sz="1800" dirty="0">
            <a:solidFill>
              <a:srgbClr val="9A572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2D83DB-CD7A-4CE5-86A0-3BC240D52323}" type="parTrans" cxnId="{93406151-86E5-405E-8190-ADAADF7C9C1B}">
      <dgm:prSet/>
      <dgm:spPr/>
      <dgm:t>
        <a:bodyPr/>
        <a:lstStyle/>
        <a:p>
          <a:endParaRPr lang="ru-RU"/>
        </a:p>
      </dgm:t>
    </dgm:pt>
    <dgm:pt modelId="{F9A2FC62-F0D8-438B-8D2C-7588A3C51882}" type="sibTrans" cxnId="{93406151-86E5-405E-8190-ADAADF7C9C1B}">
      <dgm:prSet/>
      <dgm:spPr/>
      <dgm:t>
        <a:bodyPr/>
        <a:lstStyle/>
        <a:p>
          <a:endParaRPr lang="ru-RU"/>
        </a:p>
      </dgm:t>
    </dgm:pt>
    <dgm:pt modelId="{23093262-469C-46E8-935E-6D2730D42B28}" type="pres">
      <dgm:prSet presAssocID="{E24BF62C-AA68-4130-BC2A-1DFAAB8FA9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CB0447E-0A1E-4ABD-80EF-BCCDE6A0C6DE}" type="pres">
      <dgm:prSet presAssocID="{E24BF62C-AA68-4130-BC2A-1DFAAB8FA917}" presName="Name1" presStyleCnt="0"/>
      <dgm:spPr/>
    </dgm:pt>
    <dgm:pt modelId="{7ED14772-262A-4322-861D-962FC8892B53}" type="pres">
      <dgm:prSet presAssocID="{E24BF62C-AA68-4130-BC2A-1DFAAB8FA917}" presName="cycle" presStyleCnt="0"/>
      <dgm:spPr/>
    </dgm:pt>
    <dgm:pt modelId="{66EEA1E6-7B7A-43D5-9B8C-3339878415C9}" type="pres">
      <dgm:prSet presAssocID="{E24BF62C-AA68-4130-BC2A-1DFAAB8FA917}" presName="srcNode" presStyleLbl="node1" presStyleIdx="0" presStyleCnt="3"/>
      <dgm:spPr/>
    </dgm:pt>
    <dgm:pt modelId="{811A6755-6AFF-4F41-9A02-C6803C4B2A71}" type="pres">
      <dgm:prSet presAssocID="{E24BF62C-AA68-4130-BC2A-1DFAAB8FA917}" presName="conn" presStyleLbl="parChTrans1D2" presStyleIdx="0" presStyleCnt="1"/>
      <dgm:spPr/>
      <dgm:t>
        <a:bodyPr/>
        <a:lstStyle/>
        <a:p>
          <a:endParaRPr lang="ru-RU"/>
        </a:p>
      </dgm:t>
    </dgm:pt>
    <dgm:pt modelId="{16C5441B-E9C7-4D61-8FF6-7EA9BF3BC5A8}" type="pres">
      <dgm:prSet presAssocID="{E24BF62C-AA68-4130-BC2A-1DFAAB8FA917}" presName="extraNode" presStyleLbl="node1" presStyleIdx="0" presStyleCnt="3"/>
      <dgm:spPr/>
    </dgm:pt>
    <dgm:pt modelId="{B33EA32C-7072-48D7-BB0D-47BE0DF1C605}" type="pres">
      <dgm:prSet presAssocID="{E24BF62C-AA68-4130-BC2A-1DFAAB8FA917}" presName="dstNode" presStyleLbl="node1" presStyleIdx="0" presStyleCnt="3"/>
      <dgm:spPr/>
    </dgm:pt>
    <dgm:pt modelId="{95CF1FAB-79D4-4D8C-9E81-C59460D7A60C}" type="pres">
      <dgm:prSet presAssocID="{F4B46B31-5874-48EE-AC7C-004D2ED31471}" presName="text_1" presStyleLbl="node1" presStyleIdx="0" presStyleCnt="3" custScaleX="95350" custScaleY="126471" custLinFactNeighborX="382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BF1AD-7CF3-46A6-8B0D-24754058E431}" type="pres">
      <dgm:prSet presAssocID="{F4B46B31-5874-48EE-AC7C-004D2ED31471}" presName="accent_1" presStyleCnt="0"/>
      <dgm:spPr/>
    </dgm:pt>
    <dgm:pt modelId="{208FFE8C-6F02-4684-8727-AF0F22D7DB66}" type="pres">
      <dgm:prSet presAssocID="{F4B46B31-5874-48EE-AC7C-004D2ED31471}" presName="accentRepeatNode" presStyleLbl="solidFgAcc1" presStyleIdx="0" presStyleCnt="3" custLinFactNeighborX="25015" custLinFactNeighborY="-588"/>
      <dgm:spPr>
        <a:solidFill>
          <a:schemeClr val="accent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1E39ED3F-3696-4880-9C04-CC980DD5BEC0}" type="pres">
      <dgm:prSet presAssocID="{342491AB-DB8F-4CD2-A8C9-FBDA1D57C578}" presName="text_2" presStyleLbl="node1" presStyleIdx="1" presStyleCnt="3" custScaleX="98021" custScaleY="161765" custLinFactNeighborX="191" custLinFactNeighborY="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B861-5B17-4494-9123-3844CB3C6DD2}" type="pres">
      <dgm:prSet presAssocID="{342491AB-DB8F-4CD2-A8C9-FBDA1D57C578}" presName="accent_2" presStyleCnt="0"/>
      <dgm:spPr/>
    </dgm:pt>
    <dgm:pt modelId="{AA97E70A-85B4-4015-9263-B80B665F7D7C}" type="pres">
      <dgm:prSet presAssocID="{342491AB-DB8F-4CD2-A8C9-FBDA1D57C578}" presName="accentRepeatNode" presStyleLbl="solidFgAcc1" presStyleIdx="1" presStyleCnt="3" custScaleX="101483" custScaleY="100000" custLinFactNeighborX="-5188" custLinFactNeighborY="2941"/>
      <dgm:spPr>
        <a:solidFill>
          <a:schemeClr val="bg1">
            <a:lumMod val="9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96EA397-8EFC-4C0F-9BA9-CBC1FF06010A}" type="pres">
      <dgm:prSet presAssocID="{487A3333-9F8B-4565-8645-1CE99094FA7A}" presName="text_3" presStyleLbl="node1" presStyleIdx="2" presStyleCnt="3" custScaleX="94599" custScaleY="155882" custLinFactNeighborX="1940" custLinFactNeighborY="23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69253-AE46-4656-92EF-705E831A0A80}" type="pres">
      <dgm:prSet presAssocID="{487A3333-9F8B-4565-8645-1CE99094FA7A}" presName="accent_3" presStyleCnt="0"/>
      <dgm:spPr/>
    </dgm:pt>
    <dgm:pt modelId="{91F32581-B6ED-4B0F-9B84-7662DD38CD09}" type="pres">
      <dgm:prSet presAssocID="{487A3333-9F8B-4565-8645-1CE99094FA7A}" presName="accentRepeatNode" presStyleLbl="solidFgAcc1" presStyleIdx="2" presStyleCnt="3" custLinFactNeighborX="-379" custLinFactNeighborY="588"/>
      <dgm:spPr>
        <a:solidFill>
          <a:srgbClr val="E9FEE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3ADAE4DC-DDEB-4FA6-8C34-53DCDDACFB06}" type="presOf" srcId="{487A3333-9F8B-4565-8645-1CE99094FA7A}" destId="{F96EA397-8EFC-4C0F-9BA9-CBC1FF06010A}" srcOrd="0" destOrd="0" presId="urn:microsoft.com/office/officeart/2008/layout/VerticalCurvedList"/>
    <dgm:cxn modelId="{BBAE2815-A60A-424B-99C3-4AA86FBD3724}" type="presOf" srcId="{25DC99A1-7459-42FB-A117-3CD8C8107AD8}" destId="{811A6755-6AFF-4F41-9A02-C6803C4B2A71}" srcOrd="0" destOrd="0" presId="urn:microsoft.com/office/officeart/2008/layout/VerticalCurvedList"/>
    <dgm:cxn modelId="{DDABE7D7-6F40-4A3D-8EF1-43619A743E92}" srcId="{E24BF62C-AA68-4130-BC2A-1DFAAB8FA917}" destId="{F4B46B31-5874-48EE-AC7C-004D2ED31471}" srcOrd="0" destOrd="0" parTransId="{8E01A2DD-DEE3-47A1-9852-FAC574A79964}" sibTransId="{25DC99A1-7459-42FB-A117-3CD8C8107AD8}"/>
    <dgm:cxn modelId="{6AF0ABA2-893A-4E6E-87EB-22CB86F509B8}" type="presOf" srcId="{342491AB-DB8F-4CD2-A8C9-FBDA1D57C578}" destId="{1E39ED3F-3696-4880-9C04-CC980DD5BEC0}" srcOrd="0" destOrd="0" presId="urn:microsoft.com/office/officeart/2008/layout/VerticalCurvedList"/>
    <dgm:cxn modelId="{396BA2C8-304F-441D-8BDA-37F45DC63CEB}" type="presOf" srcId="{F4B46B31-5874-48EE-AC7C-004D2ED31471}" destId="{95CF1FAB-79D4-4D8C-9E81-C59460D7A60C}" srcOrd="0" destOrd="0" presId="urn:microsoft.com/office/officeart/2008/layout/VerticalCurvedList"/>
    <dgm:cxn modelId="{80AD0E5F-AC73-4102-9DCC-7BF24F48C637}" type="presOf" srcId="{E24BF62C-AA68-4130-BC2A-1DFAAB8FA917}" destId="{23093262-469C-46E8-935E-6D2730D42B28}" srcOrd="0" destOrd="0" presId="urn:microsoft.com/office/officeart/2008/layout/VerticalCurvedList"/>
    <dgm:cxn modelId="{47F6840D-8CAA-4867-AD03-EA24FBAA5DA0}" srcId="{E24BF62C-AA68-4130-BC2A-1DFAAB8FA917}" destId="{342491AB-DB8F-4CD2-A8C9-FBDA1D57C578}" srcOrd="1" destOrd="0" parTransId="{A687574D-1C23-4634-BE57-689B0C8B836A}" sibTransId="{8B6727D7-8417-4426-BA13-CD7AB5FB414F}"/>
    <dgm:cxn modelId="{93406151-86E5-405E-8190-ADAADF7C9C1B}" srcId="{E24BF62C-AA68-4130-BC2A-1DFAAB8FA917}" destId="{487A3333-9F8B-4565-8645-1CE99094FA7A}" srcOrd="2" destOrd="0" parTransId="{B92D83DB-CD7A-4CE5-86A0-3BC240D52323}" sibTransId="{F9A2FC62-F0D8-438B-8D2C-7588A3C51882}"/>
    <dgm:cxn modelId="{02C49BF6-16EE-47C4-8E57-2B9253705317}" type="presParOf" srcId="{23093262-469C-46E8-935E-6D2730D42B28}" destId="{1CB0447E-0A1E-4ABD-80EF-BCCDE6A0C6DE}" srcOrd="0" destOrd="0" presId="urn:microsoft.com/office/officeart/2008/layout/VerticalCurvedList"/>
    <dgm:cxn modelId="{42D28062-207D-49BE-AFE3-A120153B2175}" type="presParOf" srcId="{1CB0447E-0A1E-4ABD-80EF-BCCDE6A0C6DE}" destId="{7ED14772-262A-4322-861D-962FC8892B53}" srcOrd="0" destOrd="0" presId="urn:microsoft.com/office/officeart/2008/layout/VerticalCurvedList"/>
    <dgm:cxn modelId="{74487766-E190-465B-AA91-26701D1090C1}" type="presParOf" srcId="{7ED14772-262A-4322-861D-962FC8892B53}" destId="{66EEA1E6-7B7A-43D5-9B8C-3339878415C9}" srcOrd="0" destOrd="0" presId="urn:microsoft.com/office/officeart/2008/layout/VerticalCurvedList"/>
    <dgm:cxn modelId="{D1B0EA92-D779-47C6-B4EB-E0293676EBFD}" type="presParOf" srcId="{7ED14772-262A-4322-861D-962FC8892B53}" destId="{811A6755-6AFF-4F41-9A02-C6803C4B2A71}" srcOrd="1" destOrd="0" presId="urn:microsoft.com/office/officeart/2008/layout/VerticalCurvedList"/>
    <dgm:cxn modelId="{5EFF992F-EE82-4C12-9D89-C18CB36234D1}" type="presParOf" srcId="{7ED14772-262A-4322-861D-962FC8892B53}" destId="{16C5441B-E9C7-4D61-8FF6-7EA9BF3BC5A8}" srcOrd="2" destOrd="0" presId="urn:microsoft.com/office/officeart/2008/layout/VerticalCurvedList"/>
    <dgm:cxn modelId="{8F5697B3-984D-4A5A-BDD6-A94B65FC269C}" type="presParOf" srcId="{7ED14772-262A-4322-861D-962FC8892B53}" destId="{B33EA32C-7072-48D7-BB0D-47BE0DF1C605}" srcOrd="3" destOrd="0" presId="urn:microsoft.com/office/officeart/2008/layout/VerticalCurvedList"/>
    <dgm:cxn modelId="{245232C7-32A6-4AFF-BEA8-59317015F20F}" type="presParOf" srcId="{1CB0447E-0A1E-4ABD-80EF-BCCDE6A0C6DE}" destId="{95CF1FAB-79D4-4D8C-9E81-C59460D7A60C}" srcOrd="1" destOrd="0" presId="urn:microsoft.com/office/officeart/2008/layout/VerticalCurvedList"/>
    <dgm:cxn modelId="{F2F2E9F3-1C4D-4EB3-9984-6B6A6F17B89D}" type="presParOf" srcId="{1CB0447E-0A1E-4ABD-80EF-BCCDE6A0C6DE}" destId="{5F0BF1AD-7CF3-46A6-8B0D-24754058E431}" srcOrd="2" destOrd="0" presId="urn:microsoft.com/office/officeart/2008/layout/VerticalCurvedList"/>
    <dgm:cxn modelId="{16C9CCEC-0D4E-4B24-8F20-65EF06178739}" type="presParOf" srcId="{5F0BF1AD-7CF3-46A6-8B0D-24754058E431}" destId="{208FFE8C-6F02-4684-8727-AF0F22D7DB66}" srcOrd="0" destOrd="0" presId="urn:microsoft.com/office/officeart/2008/layout/VerticalCurvedList"/>
    <dgm:cxn modelId="{DE560459-915E-4901-B231-0852707F6F80}" type="presParOf" srcId="{1CB0447E-0A1E-4ABD-80EF-BCCDE6A0C6DE}" destId="{1E39ED3F-3696-4880-9C04-CC980DD5BEC0}" srcOrd="3" destOrd="0" presId="urn:microsoft.com/office/officeart/2008/layout/VerticalCurvedList"/>
    <dgm:cxn modelId="{8540666A-5646-423E-AEC1-8C46D7843EF1}" type="presParOf" srcId="{1CB0447E-0A1E-4ABD-80EF-BCCDE6A0C6DE}" destId="{C805B861-5B17-4494-9123-3844CB3C6DD2}" srcOrd="4" destOrd="0" presId="urn:microsoft.com/office/officeart/2008/layout/VerticalCurvedList"/>
    <dgm:cxn modelId="{39D66180-9068-4387-8BDA-06E23A86BF6F}" type="presParOf" srcId="{C805B861-5B17-4494-9123-3844CB3C6DD2}" destId="{AA97E70A-85B4-4015-9263-B80B665F7D7C}" srcOrd="0" destOrd="0" presId="urn:microsoft.com/office/officeart/2008/layout/VerticalCurvedList"/>
    <dgm:cxn modelId="{EAFA9CC4-DE83-48C0-B18E-6B986186602F}" type="presParOf" srcId="{1CB0447E-0A1E-4ABD-80EF-BCCDE6A0C6DE}" destId="{F96EA397-8EFC-4C0F-9BA9-CBC1FF06010A}" srcOrd="5" destOrd="0" presId="urn:microsoft.com/office/officeart/2008/layout/VerticalCurvedList"/>
    <dgm:cxn modelId="{7D61E245-3552-43A8-A6FE-BF53DCEC92D8}" type="presParOf" srcId="{1CB0447E-0A1E-4ABD-80EF-BCCDE6A0C6DE}" destId="{5E169253-AE46-4656-92EF-705E831A0A80}" srcOrd="6" destOrd="0" presId="urn:microsoft.com/office/officeart/2008/layout/VerticalCurvedList"/>
    <dgm:cxn modelId="{23E6699C-DBDA-4F3C-AC8A-E7371AD8C92C}" type="presParOf" srcId="{5E169253-AE46-4656-92EF-705E831A0A80}" destId="{91F32581-B6ED-4B0F-9B84-7662DD38CD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D7F84-EA97-45E3-A8AF-41ECED72EDA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EACDC9A-250C-4303-A01E-80E3044DC745}" type="pres">
      <dgm:prSet presAssocID="{5ADD7F84-EA97-45E3-A8AF-41ECED72E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1D74D46-049D-4ACD-A5D1-803C2508A475}" type="presOf" srcId="{5ADD7F84-EA97-45E3-A8AF-41ECED72EDA8}" destId="{3EACDC9A-250C-4303-A01E-80E3044DC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C7081A-C2DB-48A6-860D-534F37A519B3}" type="doc">
      <dgm:prSet loTypeId="urn:microsoft.com/office/officeart/2005/8/layout/hierarchy1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46D6F28-D4DC-4F59-ABD0-1BA08A8181A6}">
      <dgm:prSet phldrT="[Текст]" custT="1"/>
      <dgm:spPr>
        <a:ln w="28575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0" dirty="0" smtClean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ВСЕГО  РАСХОДОВ </a:t>
          </a:r>
        </a:p>
        <a:p>
          <a:r>
            <a:rPr lang="ru-RU" sz="1600" b="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бюджета округа </a:t>
          </a:r>
        </a:p>
        <a:p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1 462 540,0  тыс.рублей</a:t>
          </a:r>
          <a:r>
            <a:rPr lang="ru-RU" sz="16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</a:t>
          </a:r>
          <a:endParaRPr lang="ru-RU" sz="1600" dirty="0">
            <a:solidFill>
              <a:schemeClr val="accent3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E91C8D-3D64-42A0-9EE8-0D5A581CE7DC}" type="parTrans" cxnId="{BE85B0C4-6D73-44ED-9F34-713FF51EC284}">
      <dgm:prSet/>
      <dgm:spPr/>
      <dgm:t>
        <a:bodyPr/>
        <a:lstStyle/>
        <a:p>
          <a:endParaRPr lang="ru-RU"/>
        </a:p>
      </dgm:t>
    </dgm:pt>
    <dgm:pt modelId="{0B4290EA-284F-430B-BA8D-AA9026C82925}" type="sibTrans" cxnId="{BE85B0C4-6D73-44ED-9F34-713FF51EC284}">
      <dgm:prSet/>
      <dgm:spPr/>
      <dgm:t>
        <a:bodyPr/>
        <a:lstStyle/>
        <a:p>
          <a:endParaRPr lang="ru-RU"/>
        </a:p>
      </dgm:t>
    </dgm:pt>
    <dgm:pt modelId="{1181BE9B-DC8F-4550-858E-435E6F753ED8}">
      <dgm:prSet phldrT="[Текст]"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1 329 717,0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(90,9%)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3BFE57-6F4B-41BF-B1B1-9E08C04CF988}" type="parTrans" cxnId="{3A41DCAA-B7B9-4BD9-919B-BFFE5950D172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A14199F-E068-4A9E-846A-1F7378DAB815}" type="sibTrans" cxnId="{3A41DCAA-B7B9-4BD9-919B-BFFE5950D172}">
      <dgm:prSet/>
      <dgm:spPr/>
      <dgm:t>
        <a:bodyPr/>
        <a:lstStyle/>
        <a:p>
          <a:endParaRPr lang="ru-RU"/>
        </a:p>
      </dgm:t>
    </dgm:pt>
    <dgm:pt modelId="{4F2741A5-FAC7-4C56-97BC-57F073684FB6}">
      <dgm:prSet phldrT="[Текст]"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132 823,0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(9,1%)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B0535E-B3E7-43FA-A93D-8016523A4BAC}" type="parTrans" cxnId="{8B955A69-040C-4621-A7F1-2150D841CE9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70C0D60-9955-44BC-991B-EDF61862A33F}" type="sibTrans" cxnId="{8B955A69-040C-4621-A7F1-2150D841CE9A}">
      <dgm:prSet/>
      <dgm:spPr/>
      <dgm:t>
        <a:bodyPr/>
        <a:lstStyle/>
        <a:p>
          <a:endParaRPr lang="ru-RU"/>
        </a:p>
      </dgm:t>
    </dgm:pt>
    <dgm:pt modelId="{54C6C3B9-87C7-473D-82DC-02B485D97544}" type="pres">
      <dgm:prSet presAssocID="{6CC7081A-C2DB-48A6-860D-534F37A519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3A84C7-A9CD-4B53-9FB3-6AFC43F66000}" type="pres">
      <dgm:prSet presAssocID="{146D6F28-D4DC-4F59-ABD0-1BA08A8181A6}" presName="hierRoot1" presStyleCnt="0"/>
      <dgm:spPr/>
      <dgm:t>
        <a:bodyPr/>
        <a:lstStyle/>
        <a:p>
          <a:endParaRPr lang="ru-RU"/>
        </a:p>
      </dgm:t>
    </dgm:pt>
    <dgm:pt modelId="{E7CDDE9B-F150-4099-989D-D73BD6312640}" type="pres">
      <dgm:prSet presAssocID="{146D6F28-D4DC-4F59-ABD0-1BA08A8181A6}" presName="composite" presStyleCnt="0"/>
      <dgm:spPr/>
      <dgm:t>
        <a:bodyPr/>
        <a:lstStyle/>
        <a:p>
          <a:endParaRPr lang="ru-RU"/>
        </a:p>
      </dgm:t>
    </dgm:pt>
    <dgm:pt modelId="{1F5832E7-5227-4E44-9C79-6169100C6DEC}" type="pres">
      <dgm:prSet presAssocID="{146D6F28-D4DC-4F59-ABD0-1BA08A8181A6}" presName="background" presStyleLbl="node0" presStyleIdx="0" presStyleCn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599A936E-FFFE-4BCE-9115-058F47316097}" type="pres">
      <dgm:prSet presAssocID="{146D6F28-D4DC-4F59-ABD0-1BA08A8181A6}" presName="text" presStyleLbl="fgAcc0" presStyleIdx="0" presStyleCnt="1" custScaleX="124353" custScaleY="88224" custLinFactNeighborX="1412" custLinFactNeighborY="-14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AD8957-34C7-455D-BA81-ABA78D1A9A03}" type="pres">
      <dgm:prSet presAssocID="{146D6F28-D4DC-4F59-ABD0-1BA08A8181A6}" presName="hierChild2" presStyleCnt="0"/>
      <dgm:spPr/>
      <dgm:t>
        <a:bodyPr/>
        <a:lstStyle/>
        <a:p>
          <a:endParaRPr lang="ru-RU"/>
        </a:p>
      </dgm:t>
    </dgm:pt>
    <dgm:pt modelId="{006743B6-44C8-4DFB-85F7-7692F22247D0}" type="pres">
      <dgm:prSet presAssocID="{DD3BFE57-6F4B-41BF-B1B1-9E08C04CF98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EA0902B-01E5-4119-B12E-13081048064E}" type="pres">
      <dgm:prSet presAssocID="{1181BE9B-DC8F-4550-858E-435E6F753ED8}" presName="hierRoot2" presStyleCnt="0"/>
      <dgm:spPr/>
      <dgm:t>
        <a:bodyPr/>
        <a:lstStyle/>
        <a:p>
          <a:endParaRPr lang="ru-RU"/>
        </a:p>
      </dgm:t>
    </dgm:pt>
    <dgm:pt modelId="{7EFFFE76-1D86-49C1-9619-EDAB77FD1DB9}" type="pres">
      <dgm:prSet presAssocID="{1181BE9B-DC8F-4550-858E-435E6F753ED8}" presName="composite2" presStyleCnt="0"/>
      <dgm:spPr/>
      <dgm:t>
        <a:bodyPr/>
        <a:lstStyle/>
        <a:p>
          <a:endParaRPr lang="ru-RU"/>
        </a:p>
      </dgm:t>
    </dgm:pt>
    <dgm:pt modelId="{3B2B2F67-1677-49A2-BDC3-8FBF647CA892}" type="pres">
      <dgm:prSet presAssocID="{1181BE9B-DC8F-4550-858E-435E6F753ED8}" presName="background2" presStyleLbl="node2" presStyleIdx="0" presStyleCnt="2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22752794-9CC1-44C3-A986-6210B45B6EC6}" type="pres">
      <dgm:prSet presAssocID="{1181BE9B-DC8F-4550-858E-435E6F753ED8}" presName="text2" presStyleLbl="fgAcc2" presStyleIdx="0" presStyleCnt="2" custScaleX="105154" custScaleY="59041" custLinFactNeighborX="-20620" custLinFactNeighborY="-10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381F30-E11F-4629-B2D3-C8F88819DDA4}" type="pres">
      <dgm:prSet presAssocID="{1181BE9B-DC8F-4550-858E-435E6F753ED8}" presName="hierChild3" presStyleCnt="0"/>
      <dgm:spPr/>
      <dgm:t>
        <a:bodyPr/>
        <a:lstStyle/>
        <a:p>
          <a:endParaRPr lang="ru-RU"/>
        </a:p>
      </dgm:t>
    </dgm:pt>
    <dgm:pt modelId="{DBA5A9DC-4BD5-4D6D-B1EA-5C3031D3C01F}" type="pres">
      <dgm:prSet presAssocID="{A7B0535E-B3E7-43FA-A93D-8016523A4BA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92714B7-A7D9-4F75-80F4-91CA0586998C}" type="pres">
      <dgm:prSet presAssocID="{4F2741A5-FAC7-4C56-97BC-57F073684FB6}" presName="hierRoot2" presStyleCnt="0"/>
      <dgm:spPr/>
      <dgm:t>
        <a:bodyPr/>
        <a:lstStyle/>
        <a:p>
          <a:endParaRPr lang="ru-RU"/>
        </a:p>
      </dgm:t>
    </dgm:pt>
    <dgm:pt modelId="{3067FC90-343A-4ECC-86AB-45E4AD170E80}" type="pres">
      <dgm:prSet presAssocID="{4F2741A5-FAC7-4C56-97BC-57F073684FB6}" presName="composite2" presStyleCnt="0"/>
      <dgm:spPr/>
      <dgm:t>
        <a:bodyPr/>
        <a:lstStyle/>
        <a:p>
          <a:endParaRPr lang="ru-RU"/>
        </a:p>
      </dgm:t>
    </dgm:pt>
    <dgm:pt modelId="{E4EFAA80-6F03-4ED1-95F1-DD1B99B2E20C}" type="pres">
      <dgm:prSet presAssocID="{4F2741A5-FAC7-4C56-97BC-57F073684FB6}" presName="background2" presStyleLbl="node2" presStyleIdx="1" presStyleCnt="2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E6028D20-F8F2-4B9B-BB08-9D034E30BC7F}" type="pres">
      <dgm:prSet presAssocID="{4F2741A5-FAC7-4C56-97BC-57F073684FB6}" presName="text2" presStyleLbl="fgAcc2" presStyleIdx="1" presStyleCnt="2" custScaleX="94046" custScaleY="58637" custLinFactNeighborX="41859" custLinFactNeighborY="-10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211B0-62C7-4EA6-80DB-8C79ECEED0E0}" type="pres">
      <dgm:prSet presAssocID="{4F2741A5-FAC7-4C56-97BC-57F073684FB6}" presName="hierChild3" presStyleCnt="0"/>
      <dgm:spPr/>
      <dgm:t>
        <a:bodyPr/>
        <a:lstStyle/>
        <a:p>
          <a:endParaRPr lang="ru-RU"/>
        </a:p>
      </dgm:t>
    </dgm:pt>
  </dgm:ptLst>
  <dgm:cxnLst>
    <dgm:cxn modelId="{5895D86F-9ED9-4EF8-B10B-9CE905E395C0}" type="presOf" srcId="{DD3BFE57-6F4B-41BF-B1B1-9E08C04CF988}" destId="{006743B6-44C8-4DFB-85F7-7692F22247D0}" srcOrd="0" destOrd="0" presId="urn:microsoft.com/office/officeart/2005/8/layout/hierarchy1"/>
    <dgm:cxn modelId="{9F666E0B-6BAB-427F-82D1-4D49850C7F3C}" type="presOf" srcId="{1181BE9B-DC8F-4550-858E-435E6F753ED8}" destId="{22752794-9CC1-44C3-A986-6210B45B6EC6}" srcOrd="0" destOrd="0" presId="urn:microsoft.com/office/officeart/2005/8/layout/hierarchy1"/>
    <dgm:cxn modelId="{89D169DF-9A3D-4692-81D4-B12454E1E0AD}" type="presOf" srcId="{146D6F28-D4DC-4F59-ABD0-1BA08A8181A6}" destId="{599A936E-FFFE-4BCE-9115-058F47316097}" srcOrd="0" destOrd="0" presId="urn:microsoft.com/office/officeart/2005/8/layout/hierarchy1"/>
    <dgm:cxn modelId="{8B955A69-040C-4621-A7F1-2150D841CE9A}" srcId="{146D6F28-D4DC-4F59-ABD0-1BA08A8181A6}" destId="{4F2741A5-FAC7-4C56-97BC-57F073684FB6}" srcOrd="1" destOrd="0" parTransId="{A7B0535E-B3E7-43FA-A93D-8016523A4BAC}" sibTransId="{570C0D60-9955-44BC-991B-EDF61862A33F}"/>
    <dgm:cxn modelId="{BE85B0C4-6D73-44ED-9F34-713FF51EC284}" srcId="{6CC7081A-C2DB-48A6-860D-534F37A519B3}" destId="{146D6F28-D4DC-4F59-ABD0-1BA08A8181A6}" srcOrd="0" destOrd="0" parTransId="{B4E91C8D-3D64-42A0-9EE8-0D5A581CE7DC}" sibTransId="{0B4290EA-284F-430B-BA8D-AA9026C82925}"/>
    <dgm:cxn modelId="{671ACBD5-BA87-4437-9218-1DBC3D7CAA34}" type="presOf" srcId="{6CC7081A-C2DB-48A6-860D-534F37A519B3}" destId="{54C6C3B9-87C7-473D-82DC-02B485D97544}" srcOrd="0" destOrd="0" presId="urn:microsoft.com/office/officeart/2005/8/layout/hierarchy1"/>
    <dgm:cxn modelId="{B266F1F7-64A0-4681-B174-679531D99EB7}" type="presOf" srcId="{A7B0535E-B3E7-43FA-A93D-8016523A4BAC}" destId="{DBA5A9DC-4BD5-4D6D-B1EA-5C3031D3C01F}" srcOrd="0" destOrd="0" presId="urn:microsoft.com/office/officeart/2005/8/layout/hierarchy1"/>
    <dgm:cxn modelId="{DCD16E43-C551-41B4-AA37-1B5E3660A97A}" type="presOf" srcId="{4F2741A5-FAC7-4C56-97BC-57F073684FB6}" destId="{E6028D20-F8F2-4B9B-BB08-9D034E30BC7F}" srcOrd="0" destOrd="0" presId="urn:microsoft.com/office/officeart/2005/8/layout/hierarchy1"/>
    <dgm:cxn modelId="{3A41DCAA-B7B9-4BD9-919B-BFFE5950D172}" srcId="{146D6F28-D4DC-4F59-ABD0-1BA08A8181A6}" destId="{1181BE9B-DC8F-4550-858E-435E6F753ED8}" srcOrd="0" destOrd="0" parTransId="{DD3BFE57-6F4B-41BF-B1B1-9E08C04CF988}" sibTransId="{FA14199F-E068-4A9E-846A-1F7378DAB815}"/>
    <dgm:cxn modelId="{003102BC-6BF1-44FD-A940-677BED9CCB21}" type="presParOf" srcId="{54C6C3B9-87C7-473D-82DC-02B485D97544}" destId="{E13A84C7-A9CD-4B53-9FB3-6AFC43F66000}" srcOrd="0" destOrd="0" presId="urn:microsoft.com/office/officeart/2005/8/layout/hierarchy1"/>
    <dgm:cxn modelId="{CFB063F6-B958-47C4-97B1-6C0F5D3BC887}" type="presParOf" srcId="{E13A84C7-A9CD-4B53-9FB3-6AFC43F66000}" destId="{E7CDDE9B-F150-4099-989D-D73BD6312640}" srcOrd="0" destOrd="0" presId="urn:microsoft.com/office/officeart/2005/8/layout/hierarchy1"/>
    <dgm:cxn modelId="{5CF90652-F1A9-4D23-BFF4-E7734F3AD471}" type="presParOf" srcId="{E7CDDE9B-F150-4099-989D-D73BD6312640}" destId="{1F5832E7-5227-4E44-9C79-6169100C6DEC}" srcOrd="0" destOrd="0" presId="urn:microsoft.com/office/officeart/2005/8/layout/hierarchy1"/>
    <dgm:cxn modelId="{907A48B5-6C52-43EA-856E-4F7721AA1CE0}" type="presParOf" srcId="{E7CDDE9B-F150-4099-989D-D73BD6312640}" destId="{599A936E-FFFE-4BCE-9115-058F47316097}" srcOrd="1" destOrd="0" presId="urn:microsoft.com/office/officeart/2005/8/layout/hierarchy1"/>
    <dgm:cxn modelId="{5383D365-B9A3-4A2C-8FC1-3DCC4001D3ED}" type="presParOf" srcId="{E13A84C7-A9CD-4B53-9FB3-6AFC43F66000}" destId="{0CAD8957-34C7-455D-BA81-ABA78D1A9A03}" srcOrd="1" destOrd="0" presId="urn:microsoft.com/office/officeart/2005/8/layout/hierarchy1"/>
    <dgm:cxn modelId="{283AC235-FF69-4200-BC84-23E5DCBB9334}" type="presParOf" srcId="{0CAD8957-34C7-455D-BA81-ABA78D1A9A03}" destId="{006743B6-44C8-4DFB-85F7-7692F22247D0}" srcOrd="0" destOrd="0" presId="urn:microsoft.com/office/officeart/2005/8/layout/hierarchy1"/>
    <dgm:cxn modelId="{4E1995A1-D471-4D1D-8148-F72FF3849BDC}" type="presParOf" srcId="{0CAD8957-34C7-455D-BA81-ABA78D1A9A03}" destId="{3EA0902B-01E5-4119-B12E-13081048064E}" srcOrd="1" destOrd="0" presId="urn:microsoft.com/office/officeart/2005/8/layout/hierarchy1"/>
    <dgm:cxn modelId="{F410E6E1-1A5D-4ED2-A514-FB5C715C14EC}" type="presParOf" srcId="{3EA0902B-01E5-4119-B12E-13081048064E}" destId="{7EFFFE76-1D86-49C1-9619-EDAB77FD1DB9}" srcOrd="0" destOrd="0" presId="urn:microsoft.com/office/officeart/2005/8/layout/hierarchy1"/>
    <dgm:cxn modelId="{00444BE9-86B9-4229-9CDD-9B573EC6EF8E}" type="presParOf" srcId="{7EFFFE76-1D86-49C1-9619-EDAB77FD1DB9}" destId="{3B2B2F67-1677-49A2-BDC3-8FBF647CA892}" srcOrd="0" destOrd="0" presId="urn:microsoft.com/office/officeart/2005/8/layout/hierarchy1"/>
    <dgm:cxn modelId="{D831D0D7-919B-4D4A-84BD-3814F0792E5D}" type="presParOf" srcId="{7EFFFE76-1D86-49C1-9619-EDAB77FD1DB9}" destId="{22752794-9CC1-44C3-A986-6210B45B6EC6}" srcOrd="1" destOrd="0" presId="urn:microsoft.com/office/officeart/2005/8/layout/hierarchy1"/>
    <dgm:cxn modelId="{5E6265BC-14E3-4FF2-8299-5AC527F1F4E6}" type="presParOf" srcId="{3EA0902B-01E5-4119-B12E-13081048064E}" destId="{30381F30-E11F-4629-B2D3-C8F88819DDA4}" srcOrd="1" destOrd="0" presId="urn:microsoft.com/office/officeart/2005/8/layout/hierarchy1"/>
    <dgm:cxn modelId="{1A0C373F-4E6F-4197-A676-EDB8A1455BE1}" type="presParOf" srcId="{0CAD8957-34C7-455D-BA81-ABA78D1A9A03}" destId="{DBA5A9DC-4BD5-4D6D-B1EA-5C3031D3C01F}" srcOrd="2" destOrd="0" presId="urn:microsoft.com/office/officeart/2005/8/layout/hierarchy1"/>
    <dgm:cxn modelId="{85606953-00DF-45E1-BF5D-2320D1E89CB5}" type="presParOf" srcId="{0CAD8957-34C7-455D-BA81-ABA78D1A9A03}" destId="{892714B7-A7D9-4F75-80F4-91CA0586998C}" srcOrd="3" destOrd="0" presId="urn:microsoft.com/office/officeart/2005/8/layout/hierarchy1"/>
    <dgm:cxn modelId="{0A570945-584E-4B52-92F2-D96730DDEFE4}" type="presParOf" srcId="{892714B7-A7D9-4F75-80F4-91CA0586998C}" destId="{3067FC90-343A-4ECC-86AB-45E4AD170E80}" srcOrd="0" destOrd="0" presId="urn:microsoft.com/office/officeart/2005/8/layout/hierarchy1"/>
    <dgm:cxn modelId="{488E5090-C515-48B0-8664-F87B71F7061B}" type="presParOf" srcId="{3067FC90-343A-4ECC-86AB-45E4AD170E80}" destId="{E4EFAA80-6F03-4ED1-95F1-DD1B99B2E20C}" srcOrd="0" destOrd="0" presId="urn:microsoft.com/office/officeart/2005/8/layout/hierarchy1"/>
    <dgm:cxn modelId="{0C33A433-06D2-401F-9F51-9EF4D6FE9CCB}" type="presParOf" srcId="{3067FC90-343A-4ECC-86AB-45E4AD170E80}" destId="{E6028D20-F8F2-4B9B-BB08-9D034E30BC7F}" srcOrd="1" destOrd="0" presId="urn:microsoft.com/office/officeart/2005/8/layout/hierarchy1"/>
    <dgm:cxn modelId="{C838C125-F03D-435A-8093-8F2985A0CC23}" type="presParOf" srcId="{892714B7-A7D9-4F75-80F4-91CA0586998C}" destId="{FFA211B0-62C7-4EA6-80DB-8C79ECEED0E0}" srcOrd="1" destOrd="0" presId="urn:microsoft.com/office/officeart/2005/8/layout/hierarchy1"/>
  </dgm:cxnLst>
  <dgm:bg>
    <a:solidFill>
      <a:schemeClr val="accent2">
        <a:lumMod val="20000"/>
        <a:lumOff val="80000"/>
        <a:alpha val="48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6755-6AFF-4F41-9A02-C6803C4B2A71}">
      <dsp:nvSpPr>
        <dsp:cNvPr id="0" name=""/>
        <dsp:cNvSpPr/>
      </dsp:nvSpPr>
      <dsp:spPr>
        <a:xfrm>
          <a:off x="-5499985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F1FAB-79D4-4D8C-9E81-C59460D7A60C}">
      <dsp:nvSpPr>
        <dsp:cNvPr id="0" name=""/>
        <dsp:cNvSpPr/>
      </dsp:nvSpPr>
      <dsp:spPr>
        <a:xfrm>
          <a:off x="1097530" y="360037"/>
          <a:ext cx="7183389" cy="1238541"/>
        </a:xfrm>
        <a:prstGeom prst="rect">
          <a:avLst/>
        </a:prstGeom>
        <a:solidFill>
          <a:srgbClr val="EBFF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9A57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бюджета по доходам – 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 </a:t>
          </a:r>
          <a:endParaRPr lang="ru-RU" sz="1800" kern="1200" dirty="0">
            <a:solidFill>
              <a:srgbClr val="9A572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97530" y="360037"/>
        <a:ext cx="7183389" cy="1238541"/>
      </dsp:txXfrm>
    </dsp:sp>
    <dsp:sp modelId="{208FFE8C-6F02-4684-8727-AF0F22D7DB66}">
      <dsp:nvSpPr>
        <dsp:cNvPr id="0" name=""/>
        <dsp:cNvSpPr/>
      </dsp:nvSpPr>
      <dsp:spPr>
        <a:xfrm>
          <a:off x="409301" y="360042"/>
          <a:ext cx="1224136" cy="122413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9ED3F-3696-4880-9C04-CC980DD5BEC0}">
      <dsp:nvSpPr>
        <dsp:cNvPr id="0" name=""/>
        <dsp:cNvSpPr/>
      </dsp:nvSpPr>
      <dsp:spPr>
        <a:xfrm>
          <a:off x="1155863" y="1728191"/>
          <a:ext cx="7035681" cy="158417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 бюджета по расходам – 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</a:t>
          </a:r>
          <a:endParaRPr lang="ru-RU" sz="1800" kern="12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55863" y="1728191"/>
        <a:ext cx="7035681" cy="1584178"/>
      </dsp:txXfrm>
    </dsp:sp>
    <dsp:sp modelId="{AA97E70A-85B4-4015-9263-B80B665F7D7C}">
      <dsp:nvSpPr>
        <dsp:cNvPr id="0" name=""/>
        <dsp:cNvSpPr/>
      </dsp:nvSpPr>
      <dsp:spPr>
        <a:xfrm>
          <a:off x="386477" y="1872205"/>
          <a:ext cx="1242289" cy="122413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EA397-8EFC-4C0F-9BA9-CBC1FF06010A}">
      <dsp:nvSpPr>
        <dsp:cNvPr id="0" name=""/>
        <dsp:cNvSpPr/>
      </dsp:nvSpPr>
      <dsp:spPr>
        <a:xfrm>
          <a:off x="1064753" y="3369977"/>
          <a:ext cx="7126811" cy="1526566"/>
        </a:xfrm>
        <a:prstGeom prst="rect">
          <a:avLst/>
        </a:prstGeom>
        <a:solidFill>
          <a:srgbClr val="E7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9A57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Годовой отчет об исполнении бюджета подлежит рассмотрению депутатами Совета депутатов и утверждается решением Совета депутатов Воскресенского муниципального округа</a:t>
          </a:r>
          <a:endParaRPr lang="ru-RU" sz="1800" kern="1200" dirty="0">
            <a:solidFill>
              <a:srgbClr val="9A572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64753" y="3369977"/>
        <a:ext cx="7126811" cy="1526566"/>
      </dsp:txXfrm>
    </dsp:sp>
    <dsp:sp modelId="{91F32581-B6ED-4B0F-9B84-7662DD38CD09}">
      <dsp:nvSpPr>
        <dsp:cNvPr id="0" name=""/>
        <dsp:cNvSpPr/>
      </dsp:nvSpPr>
      <dsp:spPr>
        <a:xfrm>
          <a:off x="98444" y="3312365"/>
          <a:ext cx="1224136" cy="1224136"/>
        </a:xfrm>
        <a:prstGeom prst="ellipse">
          <a:avLst/>
        </a:prstGeom>
        <a:solidFill>
          <a:srgbClr val="E9FEE6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5A9DC-4BD5-4D6D-B1EA-5C3031D3C01F}">
      <dsp:nvSpPr>
        <dsp:cNvPr id="0" name=""/>
        <dsp:cNvSpPr/>
      </dsp:nvSpPr>
      <dsp:spPr>
        <a:xfrm>
          <a:off x="3806656" y="984888"/>
          <a:ext cx="2195421" cy="67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996"/>
              </a:lnTo>
              <a:lnTo>
                <a:pt x="2195421" y="475996"/>
              </a:lnTo>
              <a:lnTo>
                <a:pt x="2195421" y="671301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743B6-44C8-4DFB-85F7-7692F22247D0}">
      <dsp:nvSpPr>
        <dsp:cNvPr id="0" name=""/>
        <dsp:cNvSpPr/>
      </dsp:nvSpPr>
      <dsp:spPr>
        <a:xfrm>
          <a:off x="2116560" y="984888"/>
          <a:ext cx="1690096" cy="671301"/>
        </a:xfrm>
        <a:custGeom>
          <a:avLst/>
          <a:gdLst/>
          <a:ahLst/>
          <a:cxnLst/>
          <a:rect l="0" t="0" r="0" b="0"/>
          <a:pathLst>
            <a:path>
              <a:moveTo>
                <a:pt x="1690096" y="0"/>
              </a:moveTo>
              <a:lnTo>
                <a:pt x="1690096" y="475996"/>
              </a:lnTo>
              <a:lnTo>
                <a:pt x="0" y="475996"/>
              </a:lnTo>
              <a:lnTo>
                <a:pt x="0" y="671301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832E7-5227-4E44-9C79-6169100C6DEC}">
      <dsp:nvSpPr>
        <dsp:cNvPr id="0" name=""/>
        <dsp:cNvSpPr/>
      </dsp:nvSpPr>
      <dsp:spPr>
        <a:xfrm>
          <a:off x="2495825" y="-196196"/>
          <a:ext cx="2621663" cy="118108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9A936E-FFFE-4BCE-9115-058F47316097}">
      <dsp:nvSpPr>
        <dsp:cNvPr id="0" name=""/>
        <dsp:cNvSpPr/>
      </dsp:nvSpPr>
      <dsp:spPr>
        <a:xfrm>
          <a:off x="2730074" y="26340"/>
          <a:ext cx="2621663" cy="118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3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ВСЕГО  РАСХОДОВ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бюджета округа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1 462 540,0  тыс.рублей</a:t>
          </a:r>
          <a:r>
            <a:rPr lang="ru-RU" sz="1600" kern="12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</a:t>
          </a:r>
          <a:endParaRPr lang="ru-RU" sz="1600" kern="1200" dirty="0">
            <a:solidFill>
              <a:schemeClr val="accent3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64667" y="60933"/>
        <a:ext cx="2552477" cy="1111898"/>
      </dsp:txXfrm>
    </dsp:sp>
    <dsp:sp modelId="{3B2B2F67-1677-49A2-BDC3-8FBF647CA892}">
      <dsp:nvSpPr>
        <dsp:cNvPr id="0" name=""/>
        <dsp:cNvSpPr/>
      </dsp:nvSpPr>
      <dsp:spPr>
        <a:xfrm>
          <a:off x="1008109" y="1656190"/>
          <a:ext cx="2216901" cy="79040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752794-9CC1-44C3-A986-6210B45B6EC6}">
      <dsp:nvSpPr>
        <dsp:cNvPr id="0" name=""/>
        <dsp:cNvSpPr/>
      </dsp:nvSpPr>
      <dsp:spPr>
        <a:xfrm>
          <a:off x="1242358" y="1878726"/>
          <a:ext cx="2216901" cy="790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1 329 717,0 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(90,9%)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65508" y="1901876"/>
        <a:ext cx="2170601" cy="744102"/>
      </dsp:txXfrm>
    </dsp:sp>
    <dsp:sp modelId="{E4EFAA80-6F03-4ED1-95F1-DD1B99B2E20C}">
      <dsp:nvSpPr>
        <dsp:cNvPr id="0" name=""/>
        <dsp:cNvSpPr/>
      </dsp:nvSpPr>
      <dsp:spPr>
        <a:xfrm>
          <a:off x="5010718" y="1656190"/>
          <a:ext cx="1982718" cy="78499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028D20-F8F2-4B9B-BB08-9D034E30BC7F}">
      <dsp:nvSpPr>
        <dsp:cNvPr id="0" name=""/>
        <dsp:cNvSpPr/>
      </dsp:nvSpPr>
      <dsp:spPr>
        <a:xfrm>
          <a:off x="5244968" y="1878726"/>
          <a:ext cx="1982718" cy="784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132 823,0 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(9,1%)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67960" y="1901718"/>
        <a:ext cx="1936734" cy="739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F35CFD-B693-4AE5-816B-52047AC95AA2}" type="datetimeFigureOut">
              <a:rPr lang="ru-RU"/>
              <a:pPr>
                <a:defRPr/>
              </a:pPr>
              <a:t>01.04.2026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31859E-B7F7-4A9A-A7CA-DA99E1D450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0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3A5C6F-6802-4B85-A365-3E28E78E86B2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AF179F-600D-4A6A-BB21-30083C7DD150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i="1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895FE6-45D2-4FFE-86E6-D685279B1F77}" type="slidenum">
              <a:rPr lang="ru-RU" smtClean="0"/>
              <a:pPr eaLnBrk="1" hangingPunct="1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2777E2-985E-47B2-9FD7-C916AE01E6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20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44C4-9D36-40B8-8617-B36E07CBA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48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8975-9630-44D0-9C3A-EB9C9E420A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56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86AE-C702-4AD8-9955-01CAA056B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65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54BF-6919-4C53-978F-CCDA9C5F5C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03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7142D-C7A6-41E1-AE03-44E9CF6B34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88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4471-8DD9-45DC-86B0-B2C6965E69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2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4BF5-B45E-443E-AFF5-1FC0CABCA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21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BA68-5B36-40DC-9588-544938727D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3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3431FC-78AA-4CC6-B0F1-2926D7D0F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27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736D-6744-4F10-94B2-C479AA6247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3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C60FD-B177-4059-8893-9BAC75A4B7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95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CAA37BAE-C5FE-4057-92A3-6CF79CEF8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76" r:id="rId1"/>
    <p:sldLayoutId id="2147490568" r:id="rId2"/>
    <p:sldLayoutId id="2147490577" r:id="rId3"/>
    <p:sldLayoutId id="2147490569" r:id="rId4"/>
    <p:sldLayoutId id="2147490570" r:id="rId5"/>
    <p:sldLayoutId id="2147490571" r:id="rId6"/>
    <p:sldLayoutId id="2147490578" r:id="rId7"/>
    <p:sldLayoutId id="2147490572" r:id="rId8"/>
    <p:sldLayoutId id="2147490579" r:id="rId9"/>
    <p:sldLayoutId id="2147490573" r:id="rId10"/>
    <p:sldLayoutId id="2147490574" r:id="rId11"/>
    <p:sldLayoutId id="21474905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oleObject" Target="../embeddings/_____Microsoft_Excel_97-20035.xls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oleObject" Target="../embeddings/_____Microsoft_Excel_97-20036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png"/><Relationship Id="rId4" Type="http://schemas.openxmlformats.org/officeDocument/2006/relationships/oleObject" Target="../embeddings/_____Microsoft_Excel_97-20037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png"/><Relationship Id="rId4" Type="http://schemas.openxmlformats.org/officeDocument/2006/relationships/oleObject" Target="../embeddings/_____Microsoft_Excel_97-20038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oleObject" Target="../embeddings/_____Microsoft_Excel_97-20039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png"/><Relationship Id="rId4" Type="http://schemas.openxmlformats.org/officeDocument/2006/relationships/oleObject" Target="../embeddings/_____Microsoft_Excel_97-200310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png"/><Relationship Id="rId4" Type="http://schemas.openxmlformats.org/officeDocument/2006/relationships/oleObject" Target="../embeddings/_____Microsoft_Excel_97-200311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_____Microsoft_Excel_97-20031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png"/><Relationship Id="rId4" Type="http://schemas.openxmlformats.org/officeDocument/2006/relationships/oleObject" Target="../embeddings/_____Microsoft_Excel_97-200313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mailto:Finance-vsk@mts-nn.ru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4.xls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 descr="http://photo.foto-planeta.com/view/7/9/7/3/voskresenskoe-7973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71463"/>
            <a:ext cx="812800" cy="85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48" name="object 3"/>
          <p:cNvSpPr txBox="1">
            <a:spLocks noChangeArrowheads="1"/>
          </p:cNvSpPr>
          <p:nvPr/>
        </p:nvSpPr>
        <p:spPr bwMode="auto">
          <a:xfrm>
            <a:off x="-36513" y="1268413"/>
            <a:ext cx="10953751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42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838"/>
              </a:lnSpc>
            </a:pPr>
            <a:r>
              <a:rPr lang="ru-RU" altLang="ru-RU" sz="2500" b="1">
                <a:solidFill>
                  <a:srgbClr val="2261B0"/>
                </a:solidFill>
                <a:latin typeface="GDNLJC+Arial Bold" charset="0"/>
                <a:ea typeface="GDNLJC+Arial Bold" charset="0"/>
                <a:cs typeface="GDNLJC+Arial Bold" charset="0"/>
              </a:rPr>
              <a:t>                          </a:t>
            </a:r>
            <a:r>
              <a:rPr lang="ru-RU" altLang="ru-RU" sz="2000" b="1">
                <a:solidFill>
                  <a:srgbClr val="475A8D"/>
                </a:solidFill>
                <a:latin typeface="GDNLJC+Arial Bold" charset="0"/>
                <a:ea typeface="GDNLJC+Arial Bold" charset="0"/>
                <a:cs typeface="GDNLJC+Arial Bold" charset="0"/>
              </a:rPr>
              <a:t>Информационный  сборник </a:t>
            </a:r>
          </a:p>
          <a:p>
            <a:pPr eaLnBrk="1" hangingPunct="1">
              <a:lnSpc>
                <a:spcPts val="2838"/>
              </a:lnSpc>
            </a:pPr>
            <a:r>
              <a:rPr lang="ru-RU" altLang="ru-RU" sz="2500" b="1">
                <a:solidFill>
                  <a:srgbClr val="475A8D"/>
                </a:solidFill>
                <a:latin typeface="GDNLJC+Arial Bold" charset="0"/>
                <a:ea typeface="GDNLJC+Arial Bold" charset="0"/>
                <a:cs typeface="GDNLJC+Arial Bold" charset="0"/>
              </a:rPr>
              <a:t>                     </a:t>
            </a:r>
            <a:r>
              <a:rPr lang="ru-RU" altLang="ru-RU" sz="3200" b="1">
                <a:solidFill>
                  <a:srgbClr val="475A8D"/>
                </a:solidFill>
                <a:latin typeface="GDNLJC+Arial Bold" charset="0"/>
                <a:ea typeface="GDNLJC+Arial Bold" charset="0"/>
                <a:cs typeface="GDNLJC+Arial Bold" charset="0"/>
              </a:rPr>
              <a:t>«Бюджет для граждан»</a:t>
            </a:r>
          </a:p>
          <a:p>
            <a:pPr eaLnBrk="1" hangingPunct="1">
              <a:lnSpc>
                <a:spcPts val="5750"/>
              </a:lnSpc>
              <a:spcBef>
                <a:spcPts val="375"/>
              </a:spcBef>
            </a:pPr>
            <a:r>
              <a:rPr lang="ru-RU" altLang="ru-RU" sz="4200" b="1">
                <a:solidFill>
                  <a:srgbClr val="DD2B1C"/>
                </a:solidFill>
                <a:latin typeface="GDNLJC+Arial Bold" charset="0"/>
                <a:ea typeface="GDNLJC+Arial Bold" charset="0"/>
                <a:cs typeface="GDNLJC+Arial Bold" charset="0"/>
              </a:rPr>
              <a:t>  </a:t>
            </a:r>
            <a:r>
              <a:rPr lang="ru-RU" altLang="ru-RU" sz="4200" b="1">
                <a:solidFill>
                  <a:srgbClr val="C00000"/>
                </a:solidFill>
                <a:latin typeface="GDNLJC+Arial Bold" charset="0"/>
                <a:ea typeface="GDNLJC+Arial Bold" charset="0"/>
                <a:cs typeface="GDNLJC+Arial Bold" charset="0"/>
              </a:rPr>
              <a:t>ОБ ИСПОЛНЕНИИ БЮДЖЕТА</a:t>
            </a:r>
          </a:p>
        </p:txBody>
      </p:sp>
      <p:sp>
        <p:nvSpPr>
          <p:cNvPr id="6149" name="object 4"/>
          <p:cNvSpPr txBox="1">
            <a:spLocks noChangeArrowheads="1"/>
          </p:cNvSpPr>
          <p:nvPr/>
        </p:nvSpPr>
        <p:spPr bwMode="auto">
          <a:xfrm>
            <a:off x="1116013" y="2852738"/>
            <a:ext cx="78867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963"/>
              </a:lnSpc>
            </a:pPr>
            <a:r>
              <a:rPr lang="ru-RU" altLang="ru-RU" sz="2600" b="1">
                <a:solidFill>
                  <a:srgbClr val="475A8D"/>
                </a:solidFill>
                <a:latin typeface="GDNLJC+Arial Bold" charset="0"/>
                <a:ea typeface="GDNLJC+Arial Bold" charset="0"/>
                <a:cs typeface="GDNLJC+Arial Bold" charset="0"/>
              </a:rPr>
              <a:t>ВОСКРЕСЕНСКОГО МУНИЦИПАЛЬНОГО ОКРУГА </a:t>
            </a:r>
            <a:r>
              <a:rPr lang="ru-RU" altLang="ru-RU" sz="2600" b="1">
                <a:solidFill>
                  <a:srgbClr val="C00000"/>
                </a:solidFill>
                <a:latin typeface="GDNLJC+Arial Bold" charset="0"/>
                <a:ea typeface="GDNLJC+Arial Bold" charset="0"/>
                <a:cs typeface="GDNLJC+Arial Bold" charset="0"/>
              </a:rPr>
              <a:t>ЗА </a:t>
            </a:r>
            <a:r>
              <a:rPr lang="ru-RU" altLang="ru-RU" sz="2600" b="1">
                <a:solidFill>
                  <a:srgbClr val="C00000"/>
                </a:solidFill>
                <a:latin typeface="RVAQKL+Arial Bold" charset="0"/>
                <a:ea typeface="RVAQKL+Arial Bold" charset="0"/>
                <a:cs typeface="RVAQKL+Arial Bold" charset="0"/>
              </a:rPr>
              <a:t>2024 </a:t>
            </a:r>
            <a:r>
              <a:rPr lang="ru-RU" altLang="ru-RU" sz="2600" b="1">
                <a:solidFill>
                  <a:srgbClr val="C00000"/>
                </a:solidFill>
                <a:latin typeface="GDNLJC+Arial Bold" charset="0"/>
                <a:ea typeface="GDNLJC+Arial Bold" charset="0"/>
                <a:cs typeface="GDNLJC+Arial Bold" charset="0"/>
              </a:rPr>
              <a:t>ГОД</a:t>
            </a:r>
          </a:p>
          <a:p>
            <a:pPr algn="ctr" eaLnBrk="1" hangingPunct="1">
              <a:lnSpc>
                <a:spcPts val="2963"/>
              </a:lnSpc>
            </a:pPr>
            <a:endParaRPr lang="ru-RU" altLang="ru-RU" sz="2600" b="1">
              <a:solidFill>
                <a:srgbClr val="475A8D"/>
              </a:solidFill>
              <a:latin typeface="GDNLJC+Arial Bold" charset="0"/>
              <a:ea typeface="GDNLJC+Arial Bold" charset="0"/>
              <a:cs typeface="GDNLJC+Arial Bold" charset="0"/>
            </a:endParaRPr>
          </a:p>
          <a:p>
            <a:pPr algn="ctr" eaLnBrk="1" hangingPunct="1">
              <a:lnSpc>
                <a:spcPts val="2963"/>
              </a:lnSpc>
            </a:pPr>
            <a:r>
              <a:rPr lang="ru-RU" altLang="ru-RU" sz="2000" b="1">
                <a:solidFill>
                  <a:srgbClr val="475A8D"/>
                </a:solidFill>
                <a:latin typeface="GDNLJC+Arial Bold" charset="0"/>
                <a:ea typeface="GDNLJC+Arial Bold" charset="0"/>
                <a:cs typeface="GDNLJC+Arial Bold" charset="0"/>
              </a:rPr>
              <a:t>по принятому решению Совета депутатов об утверждении отчета об исполнении бюджета округа за 2024 год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68863"/>
            <a:ext cx="3887788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763713" y="836613"/>
            <a:ext cx="5948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latin typeface="Times New Roman" pitchFamily="18" charset="0"/>
              </a:rPr>
              <a:t> </a:t>
            </a:r>
            <a:endParaRPr lang="ru-RU" sz="25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5875" y="1484313"/>
            <a:ext cx="2111375" cy="865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ПО ИТОГАМ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 2024  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0776" y="2579137"/>
            <a:ext cx="2418444" cy="2173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glow rad="139700">
              <a:srgbClr val="FF6600">
                <a:alpha val="40000"/>
              </a:srgb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1 464,6 млн.руб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  </a:t>
            </a:r>
          </a:p>
          <a:p>
            <a:pPr algn="ctr" eaLnBrk="1" hangingPunct="1">
              <a:defRPr/>
            </a:pPr>
            <a:endParaRPr lang="ru-RU" altLang="ru-RU" sz="1600" b="1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(93,7 % к плану)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4652" y="2646309"/>
            <a:ext cx="2461990" cy="21730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glow rad="1397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1 462,5 млн.руб.</a:t>
            </a:r>
          </a:p>
          <a:p>
            <a:pPr algn="ctr" eaLnBrk="1" hangingPunct="1">
              <a:defRPr/>
            </a:pPr>
            <a:endParaRPr lang="ru-RU" altLang="ru-RU" sz="2400" b="1" dirty="0" smtClean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(91,1 % к плану)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3443" y="5000575"/>
            <a:ext cx="2878757" cy="1522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2,1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млн.руб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9550" y="187325"/>
            <a:ext cx="7192963" cy="11525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ОСНОВНЫЕ   ПАРАМЕТРЫ  ИСПОЛНЕНИЯ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 БЮДЖЕТА  ОКРУГА</a:t>
            </a:r>
          </a:p>
        </p:txBody>
      </p:sp>
      <p:pic>
        <p:nvPicPr>
          <p:cNvPr id="15374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728913"/>
            <a:ext cx="2811462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038725"/>
            <a:ext cx="208597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4425" y="1412875"/>
          <a:ext cx="7777163" cy="3492499"/>
        </p:xfrm>
        <a:graphic>
          <a:graphicData uri="http://schemas.openxmlformats.org/drawingml/2006/table">
            <a:tbl>
              <a:tblPr/>
              <a:tblGrid>
                <a:gridCol w="2808288"/>
                <a:gridCol w="1584325"/>
                <a:gridCol w="1511300"/>
                <a:gridCol w="1873250"/>
              </a:tblGrid>
              <a:tr h="6524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Дефицит (-), профицит (+)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4746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 2023 года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1 232 847,8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1 227 662,9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+5 184,9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6524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Первоначальный план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 года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1 365 158,3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1 388 601,0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-23 442,7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  <a:tr h="6524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Уточненный план 2024 года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1 563 192,6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1 605 178,0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-41 985,4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 2024 года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1 464 657,3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1 462 540,0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+2 117,3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24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Рост показателей 2024 года к 2023 году</a:t>
                      </a:r>
                    </a:p>
                  </a:txBody>
                  <a:tcPr marL="91424" marR="91424" marT="45722" marB="45722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+231 809,5</a:t>
                      </a:r>
                    </a:p>
                  </a:txBody>
                  <a:tcPr marL="91424" marR="91424" marT="45722" marB="45722" anchor="b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+234 877,1</a:t>
                      </a:r>
                    </a:p>
                  </a:txBody>
                  <a:tcPr marL="91424" marR="91424" marT="45722" marB="45722" anchor="b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91424" marR="91424" marT="45722" marB="45722" anchor="b" horzOverflow="overflow">
                    <a:lnL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5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2250" y="241300"/>
            <a:ext cx="6948488" cy="91916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ОСНОВНЫЕ  ПАРАМЕТРЫ  БЮДЖЕТА ОКРУГА  В  ДИНАМИКЕ</a:t>
            </a:r>
          </a:p>
        </p:txBody>
      </p:sp>
      <p:sp>
        <p:nvSpPr>
          <p:cNvPr id="17448" name="TextBox 6"/>
          <p:cNvSpPr txBox="1">
            <a:spLocks noChangeArrowheads="1"/>
          </p:cNvSpPr>
          <p:nvPr/>
        </p:nvSpPr>
        <p:spPr bwMode="auto">
          <a:xfrm>
            <a:off x="7108825" y="871538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(тыс.рублей)</a:t>
            </a:r>
          </a:p>
        </p:txBody>
      </p:sp>
      <p:sp>
        <p:nvSpPr>
          <p:cNvPr id="16426" name="AutoShape 45" descr="https://photo.foto-planeta.com/view/6/7/5/4/voskresenskoe-675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427" name="AutoShape 48" descr="https://photo.foto-planeta.com/view/6/3/7/8/voskresenskoe-637876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428" name="AutoShape 46" descr="https://thumbs.dreamstime.com/z/finanzerfolgskonzept-12679405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429" name="AutoShape 49" descr="https://imgnew.outlookindia.com/uploadimage/library/16_9/16_9_5/._1648133448.webp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6430" name="Picture 10" descr="https://sun9-26.userapi.com/impg/kWlduCTJdWMVhjMAFTDrYiy8aBMHG8v53Av3tA/JcfbNpvUfjY.jpg?size=528x223&amp;quality=96&amp;sign=e9d4f6e8f6b2ef460e67725577051cf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19675"/>
            <a:ext cx="36004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1" name="Picture 48" descr="C:\Users\Морозова\Desktop\fa4d2e34729ac374abd3d6a8fd7181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5281613"/>
            <a:ext cx="21431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2" name="AutoShape 50" descr="C:\Users\%D0%9C%D0%BE%D1%80%D0%BE%D0%B7%D0%BE%D0%B2%D0%B0\Desktop\i (1).webp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450" y="323850"/>
            <a:ext cx="7673975" cy="6477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Из чего складываются доходы бю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джета</a:t>
            </a:r>
          </a:p>
          <a:p>
            <a:pPr algn="ctr">
              <a:defRPr/>
            </a:pPr>
            <a:endParaRPr lang="ru-RU" sz="2800" b="1" dirty="0">
              <a:solidFill>
                <a:srgbClr val="475A8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8" y="1412875"/>
            <a:ext cx="7529512" cy="46196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4050" y="1166813"/>
            <a:ext cx="4289425" cy="2308225"/>
          </a:xfrm>
          <a:prstGeom prst="rect">
            <a:avLst/>
          </a:prstGeom>
          <a:solidFill>
            <a:srgbClr val="FFF8E7"/>
          </a:solidFill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ДОХОДЫ  БЮДЖЕТА</a:t>
            </a:r>
          </a:p>
          <a:p>
            <a:pPr algn="ctr">
              <a:defRPr/>
            </a:pPr>
            <a:r>
              <a:rPr lang="ru-RU" sz="1600" b="1" u="sng" dirty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 муниципального округа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475A8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ru-RU" sz="1600" b="1" dirty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  это денежные средства, поступающие в бюджет муниципального округа в безвозмездном и безвозвратном порядке в соответствии с законодательством Российской Федерации </a:t>
            </a:r>
            <a:endParaRPr lang="ru-RU" sz="1600" dirty="0">
              <a:solidFill>
                <a:srgbClr val="475A8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425" y="4149725"/>
            <a:ext cx="2503488" cy="2492375"/>
          </a:xfrm>
          <a:prstGeom prst="rect">
            <a:avLst/>
          </a:prstGeom>
          <a:solidFill>
            <a:schemeClr val="bg1">
              <a:lumMod val="95000"/>
              <a:alpha val="57647"/>
            </a:schemeClr>
          </a:solidFill>
          <a:ln w="19050">
            <a:solidFill>
              <a:srgbClr val="0070C0"/>
            </a:solidFill>
            <a:prstDash val="sys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u="sng" dirty="0" smtClean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Налоговые доходы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Поступления от уплаты налогов, установленных Налоговым кодексом Российской Федерации (налог на доходы физических лиц, акцизы, налоги на совокупный доход, налог на имущество физических лиц, земельный налог и др.)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500" y="4008438"/>
            <a:ext cx="2655888" cy="2708275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ln w="19050">
            <a:solidFill>
              <a:srgbClr val="0070C0"/>
            </a:solidFill>
            <a:prstDash val="sys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u="sng" dirty="0" smtClean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Неналоговые доходы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Доходы от продажи и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поступления от штрафных санкций, возмещение ущерба и другие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7938" y="3911600"/>
            <a:ext cx="2647950" cy="2740025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 w="19050">
            <a:solidFill>
              <a:srgbClr val="0070C0"/>
            </a:solidFill>
            <a:prstDash val="sys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u="sng" dirty="0" smtClean="0">
                <a:solidFill>
                  <a:srgbClr val="475A8F"/>
                </a:solidFill>
                <a:latin typeface="Tahoma" pitchFamily="34" charset="0"/>
                <a:cs typeface="Tahoma" pitchFamily="34" charset="0"/>
              </a:rPr>
              <a:t>Безвозмездные поступления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</a:p>
        </p:txBody>
      </p:sp>
      <p:pic>
        <p:nvPicPr>
          <p:cNvPr id="17416" name="Picture 2" descr="https://avatars.mds.yandex.net/get-zen_doc/3385201/pub_5f357eecf4f0f468957c0223_5f357ef5e935210b81328db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52538"/>
            <a:ext cx="307498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3014663" y="3357563"/>
            <a:ext cx="1449387" cy="738187"/>
          </a:xfrm>
          <a:prstGeom prst="straightConnector1">
            <a:avLst/>
          </a:prstGeom>
          <a:ln w="19050">
            <a:solidFill>
              <a:srgbClr val="002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292725" y="3475038"/>
            <a:ext cx="215900" cy="501650"/>
          </a:xfrm>
          <a:prstGeom prst="straightConnector1">
            <a:avLst/>
          </a:prstGeom>
          <a:ln w="19050">
            <a:solidFill>
              <a:srgbClr val="002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308850" y="3475038"/>
            <a:ext cx="287338" cy="436562"/>
          </a:xfrm>
          <a:prstGeom prst="straightConnector1">
            <a:avLst/>
          </a:prstGeom>
          <a:ln w="19050">
            <a:solidFill>
              <a:srgbClr val="002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1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r="12885"/>
          <a:stretch>
            <a:fillRect/>
          </a:stretch>
        </p:blipFill>
        <p:spPr bwMode="auto">
          <a:xfrm>
            <a:off x="1042988" y="1555750"/>
            <a:ext cx="25384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Диаграмма 4"/>
          <p:cNvGraphicFramePr>
            <a:graphicFrameLocks/>
          </p:cNvGraphicFramePr>
          <p:nvPr/>
        </p:nvGraphicFramePr>
        <p:xfrm>
          <a:off x="3178175" y="1179513"/>
          <a:ext cx="6027738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r:id="rId5" imgW="6029467" imgH="2865368" progId="Excel.Chart.8">
                  <p:embed/>
                </p:oleObj>
              </mc:Choice>
              <mc:Fallback>
                <p:oleObj r:id="rId5" imgW="6029467" imgH="286536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179513"/>
                        <a:ext cx="6027738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2238" y="160338"/>
            <a:ext cx="7416800" cy="987425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поступления доходов </a:t>
            </a:r>
          </a:p>
          <a:p>
            <a:pPr algn="ctr" eaLnBrk="1" hangingPunct="1">
              <a:defRPr/>
            </a:pPr>
            <a:r>
              <a:rPr lang="ru-RU" alt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в бюджет округа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55700" y="4076700"/>
          <a:ext cx="7775575" cy="2754314"/>
        </p:xfrm>
        <a:graphic>
          <a:graphicData uri="http://schemas.openxmlformats.org/drawingml/2006/table">
            <a:tbl>
              <a:tblPr/>
              <a:tblGrid>
                <a:gridCol w="1130300"/>
                <a:gridCol w="1493838"/>
                <a:gridCol w="1687512"/>
                <a:gridCol w="1060450"/>
                <a:gridCol w="1414463"/>
                <a:gridCol w="989012"/>
              </a:tblGrid>
              <a:tr h="53388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Всего доходов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в доходах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Собственные доходы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в доходах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31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783,1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588,2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75,1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194,9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24,9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7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821,8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602,4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73,3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219,4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26,7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7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924,3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682,8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73,9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241,5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26,1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1 232,9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963,4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78,1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269,5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21,9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1 464,6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1 142,2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78,0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322,4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22,0</a:t>
                      </a:r>
                    </a:p>
                  </a:txBody>
                  <a:tcPr marT="45764" marB="45764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88" name="TextBox 8"/>
          <p:cNvSpPr txBox="1">
            <a:spLocks noChangeArrowheads="1"/>
          </p:cNvSpPr>
          <p:nvPr/>
        </p:nvSpPr>
        <p:spPr bwMode="auto">
          <a:xfrm>
            <a:off x="6832600" y="3643313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ru-RU" altLang="ru-RU" sz="1400">
                <a:solidFill>
                  <a:srgbClr val="835E01"/>
                </a:solidFill>
                <a:latin typeface="Tahoma" pitchFamily="34" charset="0"/>
                <a:cs typeface="Tahoma" pitchFamily="34" charset="0"/>
              </a:rPr>
              <a:t>(млн.рублей)</a:t>
            </a:r>
          </a:p>
          <a:p>
            <a:pPr algn="r" eaLnBrk="1" hangingPunct="1"/>
            <a:endParaRPr lang="ru-RU" altLang="ru-RU" sz="1400">
              <a:solidFill>
                <a:srgbClr val="835E01"/>
              </a:solidFill>
              <a:latin typeface="Corbel" pitchFamily="34" charset="0"/>
            </a:endParaRPr>
          </a:p>
        </p:txBody>
      </p:sp>
      <p:sp>
        <p:nvSpPr>
          <p:cNvPr id="18489" name="AutoShape 59" descr="https://api.rbsmi.ru/attachments/4880c78c6525d507e3a30c9558d5fc29faa51dc4/store/crop/0/0/2100/1400/2100/1400/0/6c10a571e5d334cdf1e2643b7a416ba698f91d921f5844ea889fb6f67a8a/c5c410cc3b91833212dedacb22921ac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963" y="252413"/>
            <a:ext cx="7488237" cy="91916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Бюджетная обеспеченность 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по консолидированному бюджету округа</a:t>
            </a:r>
            <a:endParaRPr lang="ru-RU" altLang="ru-RU" sz="12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450" y="4076700"/>
          <a:ext cx="7705725" cy="2592388"/>
        </p:xfrm>
        <a:graphic>
          <a:graphicData uri="http://schemas.openxmlformats.org/drawingml/2006/table">
            <a:tbl>
              <a:tblPr/>
              <a:tblGrid>
                <a:gridCol w="1223963"/>
                <a:gridCol w="2016125"/>
                <a:gridCol w="2376487"/>
                <a:gridCol w="2089150"/>
              </a:tblGrid>
              <a:tr h="92515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бюджета округа на 1 жителя в год  ВСЕГО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(руб.)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 на 1 жителя в год (руб.)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Собственные доходы на 1 жителя в год (руб.)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4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40837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30676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10161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4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43491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31879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11612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4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49761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36759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F45C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13002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4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76370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59677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16693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44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91897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71667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BD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20230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96" name="Диаграмма 1"/>
          <p:cNvGraphicFramePr>
            <a:graphicFrameLocks/>
          </p:cNvGraphicFramePr>
          <p:nvPr/>
        </p:nvGraphicFramePr>
        <p:xfrm>
          <a:off x="1189038" y="1268413"/>
          <a:ext cx="7770812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r:id="rId4" imgW="7773074" imgH="2780017" progId="Excel.Chart.8">
                  <p:embed/>
                </p:oleObj>
              </mc:Choice>
              <mc:Fallback>
                <p:oleObj r:id="rId4" imgW="7773074" imgH="2780017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268413"/>
                        <a:ext cx="7770812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Объект 2"/>
          <p:cNvGraphicFramePr>
            <a:graphicFrameLocks noGrp="1"/>
          </p:cNvGraphicFramePr>
          <p:nvPr>
            <p:ph idx="1"/>
          </p:nvPr>
        </p:nvGraphicFramePr>
        <p:xfrm>
          <a:off x="1065213" y="209550"/>
          <a:ext cx="7920037" cy="633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r:id="rId4" imgW="7919390" imgH="6340390" progId="Excel.Chart.8">
                  <p:embed/>
                </p:oleObj>
              </mc:Choice>
              <mc:Fallback>
                <p:oleObj r:id="rId4" imgW="7919390" imgH="6340390" progId="Excel.Chart.8">
                  <p:embed/>
                  <p:pic>
                    <p:nvPicPr>
                      <p:cNvPr id="0" name="Объект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09550"/>
                        <a:ext cx="7920037" cy="633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2988" y="1412875"/>
          <a:ext cx="7921625" cy="5329238"/>
        </p:xfrm>
        <a:graphic>
          <a:graphicData uri="http://schemas.openxmlformats.org/drawingml/2006/table">
            <a:tbl>
              <a:tblPr/>
              <a:tblGrid>
                <a:gridCol w="2054225"/>
                <a:gridCol w="1100137"/>
                <a:gridCol w="1100138"/>
                <a:gridCol w="1074712"/>
                <a:gridCol w="792088"/>
                <a:gridCol w="1068487"/>
                <a:gridCol w="731838"/>
              </a:tblGrid>
              <a:tr h="70781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Показатель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Утверждено (первонач. план)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Утверждено (уточн.план)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Исполнено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исполне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Отклонение факта от плана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Доля,%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41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Налоговые и неналоговые доходы, в т.ч.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269 572,6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307 373,6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322 419,9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104,9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+15 046,3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</a:tr>
              <a:tr h="4672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Налоговые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233 984,6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265 897,4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281 207,4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+15 310,0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19,2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2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Неналоговые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35 588,0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41 476,2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41 212,5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-263,7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63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поступления, в т.ч.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1 095 585,7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1 255 819,0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1 142 237,4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-113 581,6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</a:tr>
              <a:tr h="7421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 от других бюджетов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1 095 585,7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1 257 041,8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1 143 460,2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-113 581,6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78,1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99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Возвраты неиспользованных остатков субсидий, субвенций прошлых лет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-1 222,8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-1 222,8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-0,1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799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Доходы, всего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1 365 158,3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1 563 192,6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1 464 657,3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93,7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-98 535,3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80" name="TextBox 1"/>
          <p:cNvSpPr txBox="1">
            <a:spLocks noChangeArrowheads="1"/>
          </p:cNvSpPr>
          <p:nvPr/>
        </p:nvSpPr>
        <p:spPr bwMode="auto">
          <a:xfrm>
            <a:off x="7451725" y="1120775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ahoma" pitchFamily="34" charset="0"/>
                <a:cs typeface="Tahoma" pitchFamily="34" charset="0"/>
              </a:rPr>
              <a:t>тыс.рублей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2238" y="160338"/>
            <a:ext cx="7416800" cy="9874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Исполнение плана по доходам </a:t>
            </a:r>
          </a:p>
          <a:p>
            <a:pPr algn="ctr" eaLnBrk="1" hangingPunct="1">
              <a:defRPr/>
            </a:pPr>
            <a:r>
              <a:rPr lang="ru-RU" alt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бюджета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Диаграмма 3"/>
          <p:cNvGraphicFramePr>
            <a:graphicFrameLocks/>
          </p:cNvGraphicFramePr>
          <p:nvPr/>
        </p:nvGraphicFramePr>
        <p:xfrm>
          <a:off x="1131888" y="1722438"/>
          <a:ext cx="7734300" cy="512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r:id="rId4" imgW="7730398" imgH="5127180" progId="Excel.Chart.8">
                  <p:embed/>
                </p:oleObj>
              </mc:Choice>
              <mc:Fallback>
                <p:oleObj r:id="rId4" imgW="7730398" imgH="512718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722438"/>
                        <a:ext cx="7734300" cy="512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11638" y="1196975"/>
            <a:ext cx="13684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в млн.рублей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2238" y="155575"/>
            <a:ext cx="7416800" cy="13287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доходов бюджета округа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за 3 года</a:t>
            </a:r>
          </a:p>
        </p:txBody>
      </p:sp>
      <p:sp>
        <p:nvSpPr>
          <p:cNvPr id="225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AutoShape 11" descr="Picture backgroun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AutoShape 13" descr="Picture background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Объект 3"/>
          <p:cNvGraphicFramePr>
            <a:graphicFrameLocks noGrp="1"/>
          </p:cNvGraphicFramePr>
          <p:nvPr>
            <p:ph idx="1"/>
          </p:nvPr>
        </p:nvGraphicFramePr>
        <p:xfrm>
          <a:off x="992188" y="1362075"/>
          <a:ext cx="7870825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r:id="rId4" imgW="7870618" imgH="5291787" progId="Excel.Chart.8">
                  <p:embed/>
                </p:oleObj>
              </mc:Choice>
              <mc:Fallback>
                <p:oleObj r:id="rId4" imgW="7870618" imgH="5291787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362075"/>
                        <a:ext cx="7870825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1763713" y="198438"/>
            <a:ext cx="6624637" cy="12144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СТРУКТУРА НАЛОГОВЫХ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И  НЕНАЛОГОВЫХ  ДОХОДОВ 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БЮДЖЕТА 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971550" y="1216025"/>
          <a:ext cx="8064499" cy="5526088"/>
        </p:xfrm>
        <a:graphic>
          <a:graphicData uri="http://schemas.openxmlformats.org/drawingml/2006/table">
            <a:tbl>
              <a:tblPr/>
              <a:tblGrid>
                <a:gridCol w="2688166"/>
                <a:gridCol w="901983"/>
                <a:gridCol w="1089492"/>
                <a:gridCol w="998970"/>
                <a:gridCol w="832475"/>
                <a:gridCol w="674061"/>
                <a:gridCol w="879352"/>
              </a:tblGrid>
              <a:tr h="81135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Наименование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 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год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(первоначальный план)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(уточненный план)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 2024год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исполнения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Прирост к 2023 году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</a:tr>
              <a:tr h="45435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Налоговые и неналоговые доходы, в том числе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269,5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269,6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307,4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322,4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104,9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</a:tr>
              <a:tr h="36397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Налоговые доходы всего, из них: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228,7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234,0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265,9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281,2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</a:tr>
              <a:tr h="33387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192,9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206,3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106,9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107,3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налоги на имущество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35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налоги на совокупный доход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35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госпошлина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113,8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5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Неналоговые доходы всего, из них: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</a:tr>
              <a:tr h="51013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от сдачи в аренду имущества и земельных участков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35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от продажи  имущества и земельных участков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32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штрафы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98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от оказания платных услуг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22,1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103,4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-0,8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прочие неналоговые доходы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106,7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7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700" name="TextBox 7"/>
          <p:cNvSpPr txBox="1">
            <a:spLocks noChangeArrowheads="1"/>
          </p:cNvSpPr>
          <p:nvPr/>
        </p:nvSpPr>
        <p:spPr bwMode="auto">
          <a:xfrm>
            <a:off x="7532688" y="908050"/>
            <a:ext cx="1266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млн.рублей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450" y="188913"/>
            <a:ext cx="7569200" cy="7191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Поступление налоговых и неналоговых доходов в бюджет округа</a:t>
            </a:r>
          </a:p>
          <a:p>
            <a:pPr algn="ctr" eaLnBrk="1" hangingPunct="1">
              <a:defRPr/>
            </a:pPr>
            <a:endParaRPr lang="ru-RU" altLang="ru-RU" sz="2400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042988" y="188913"/>
            <a:ext cx="7993062" cy="6408737"/>
          </a:xfrm>
        </p:spPr>
        <p:txBody>
          <a:bodyPr anchor="ctr" anchorCtr="1"/>
          <a:lstStyle/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altLang="ru-RU" sz="1400" b="1" dirty="0" smtClean="0"/>
              <a:t>                                                                       </a:t>
            </a:r>
            <a:r>
              <a:rPr lang="ru-RU" altLang="ru-RU" sz="2400" b="1" dirty="0" smtClean="0"/>
              <a:t>      </a:t>
            </a:r>
            <a:r>
              <a:rPr lang="ru-RU" altLang="ru-RU" sz="2400" b="1" dirty="0" smtClean="0">
                <a:solidFill>
                  <a:srgbClr val="DA6060"/>
                </a:solidFill>
                <a:latin typeface="Tahoma" pitchFamily="34" charset="0"/>
                <a:cs typeface="Tahoma" pitchFamily="34" charset="0"/>
              </a:rPr>
              <a:t>Уважаемые жители</a:t>
            </a:r>
          </a:p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altLang="ru-RU" sz="2400" b="1" dirty="0" smtClean="0">
                <a:solidFill>
                  <a:srgbClr val="DA6060"/>
                </a:solidFill>
                <a:latin typeface="Tahoma" pitchFamily="34" charset="0"/>
                <a:cs typeface="Tahoma" pitchFamily="34" charset="0"/>
              </a:rPr>
              <a:t>                                 Воскресенского округа!                  </a:t>
            </a:r>
          </a:p>
          <a:p>
            <a:pPr marL="44450" indent="0" algn="ctr" eaLnBrk="1" hangingPunct="1">
              <a:spcBef>
                <a:spcPts val="400"/>
              </a:spcBef>
              <a:buFont typeface="Georgia" pitchFamily="18" charset="0"/>
              <a:buNone/>
              <a:defRPr/>
            </a:pPr>
            <a:r>
              <a:rPr lang="ru-RU" altLang="ru-RU" sz="2400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                       </a:t>
            </a: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В целях обеспечения прозрачности и открытости бюджета</a:t>
            </a:r>
          </a:p>
          <a:p>
            <a:pPr marL="44450" indent="0" algn="ctr" eaLnBrk="1" hangingPunct="1">
              <a:spcBef>
                <a:spcPts val="4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                               и бюджетного процесса представляем Вашему вниманию </a:t>
            </a:r>
          </a:p>
          <a:p>
            <a:pPr marL="44450" indent="0" algn="ctr" eaLnBrk="1" hangingPunct="1">
              <a:spcBef>
                <a:spcPts val="4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                                    информационный сборник  «Бюджет для граждан», который </a:t>
            </a:r>
          </a:p>
          <a:p>
            <a:pPr marL="44450" indent="0" algn="ctr" eaLnBrk="1" hangingPunct="1">
              <a:spcBef>
                <a:spcPts val="4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                                   познакомит Вас с основными характеристиками исполнения  </a:t>
            </a:r>
          </a:p>
          <a:p>
            <a:pPr marL="44450" indent="0" algn="ctr" eaLnBrk="1" hangingPunct="1">
              <a:spcBef>
                <a:spcPts val="4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                                      бюджета Воскресенского муниципального округа за 2024 год.</a:t>
            </a:r>
          </a:p>
          <a:p>
            <a:pPr marL="44450" indent="0" eaLnBrk="1" hangingPunct="1">
              <a:lnSpc>
                <a:spcPct val="114000"/>
              </a:lnSpc>
              <a:spcBef>
                <a:spcPts val="400"/>
              </a:spcBef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Информационный сборник «Бюджет для граждан» разработан на основе приказа Министерства финансов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форме».</a:t>
            </a:r>
            <a:endParaRPr lang="ru-RU" altLang="ru-RU" sz="1400" dirty="0">
              <a:solidFill>
                <a:srgbClr val="1D7781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Информация, размещенная в данном информационном сборнике «Бюджет для граждан», в доступной форме знакомит граждан с  основными параметрами исполнения бюджета округа за 2024 год, со структурой и динамикой доходов и расходов бюджета округа, исполнением муниципальных программ в 2024 году, структурой муниципального долга.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Данный информационный сборник «Бюджет для граждан» разработан на основе 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решения Совета депутатов Воскресенского муниципального округа от 31.03.2025 года № 20 «Об исполнении бюджета Воскресенского муниципального округа за 2024 год». 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    Надеемся</a:t>
            </a:r>
            <a:r>
              <a:rPr lang="ru-RU" altLang="ru-RU" sz="1400" dirty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, что представление отчета об исполнении бюджета муниципального округа в понятной для жителей форме повысит уровень общественного участия граждан в бюджетном процессе Воскресенского муниципального </a:t>
            </a: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округа.</a:t>
            </a:r>
          </a:p>
          <a:p>
            <a:pPr marL="44450" indent="0" algn="r" eaLnBrk="1" hangingPunct="1">
              <a:spcBef>
                <a:spcPts val="1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С уважением,</a:t>
            </a:r>
          </a:p>
          <a:p>
            <a:pPr marL="44450" indent="0" algn="r" eaLnBrk="1" hangingPunct="1">
              <a:spcBef>
                <a:spcPts val="1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Начальник управления финансов</a:t>
            </a:r>
          </a:p>
          <a:p>
            <a:pPr marL="44450" indent="0" algn="r" eaLnBrk="1" hangingPunct="1">
              <a:spcBef>
                <a:spcPts val="100"/>
              </a:spcBef>
              <a:spcAft>
                <a:spcPts val="100"/>
              </a:spcAft>
              <a:buFont typeface="Georgia" pitchFamily="18" charset="0"/>
              <a:buNone/>
              <a:defRPr/>
            </a:pPr>
            <a:r>
              <a:rPr lang="ru-RU" altLang="ru-RU" sz="1400" dirty="0" smtClean="0">
                <a:solidFill>
                  <a:srgbClr val="1D7781"/>
                </a:solidFill>
                <a:latin typeface="Tahoma" pitchFamily="34" charset="0"/>
                <a:cs typeface="Tahoma" pitchFamily="34" charset="0"/>
              </a:rPr>
              <a:t>администрации округа  Н.В.Мясникова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2122487" cy="1958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116013" y="188913"/>
            <a:ext cx="7777162" cy="7191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Виды  межбюджетных  трансфертов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dirty="0" smtClean="0">
              <a:latin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488061" y="1118031"/>
            <a:ext cx="4392488" cy="1224136"/>
          </a:xfrm>
          <a:prstGeom prst="round2Diag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</a:rPr>
              <a:t>                            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ДОТАЦИИ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Предоставляются на безвозмездной</a:t>
            </a:r>
            <a:r>
              <a:rPr lang="ru-RU" altLang="ru-RU" sz="1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безвозвратной основе без установления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направлений и условий их использования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479677" y="2686306"/>
            <a:ext cx="4392488" cy="1196777"/>
          </a:xfrm>
          <a:prstGeom prst="round2Diag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</a:rPr>
              <a:t>                           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СУБВЕНЦИИ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Предоставляются на финансирование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«переданных» другим публично-правовым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образованиям полномочий</a:t>
            </a:r>
            <a:endParaRPr lang="ru-RU" alt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500040" y="4141023"/>
            <a:ext cx="4374357" cy="1124719"/>
          </a:xfrm>
          <a:prstGeom prst="round2Diag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</a:rPr>
              <a:t>                           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СУБСИДИИ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Предоставляются на определенные цели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условиях долевого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софинансирования</a:t>
            </a:r>
            <a:endParaRPr lang="ru-RU" alt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500040" y="5489834"/>
            <a:ext cx="4397599" cy="1035510"/>
          </a:xfrm>
          <a:prstGeom prst="round2Diag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Times New Roman" pitchFamily="18" charset="0"/>
              </a:rPr>
              <a:t>             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ИНЫЕ  МЕЖБЮДЖЕТНЫЕ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ТРАНСФЕРТЫ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Предоставляются на определенные цели </a:t>
            </a:r>
            <a:endParaRPr lang="ru-RU" altLang="ru-RU" sz="16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1305861" y="1180090"/>
            <a:ext cx="2231851" cy="3847207"/>
          </a:xfrm>
          <a:prstGeom prst="rect">
            <a:avLst/>
          </a:prstGeom>
          <a:solidFill>
            <a:srgbClr val="FFF9EB"/>
          </a:solidFill>
          <a:ln w="28575">
            <a:solidFill>
              <a:srgbClr val="475A8F"/>
            </a:solidFill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defRPr/>
            </a:pPr>
            <a:endParaRPr lang="ru-RU" altLang="ru-RU" sz="16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altLang="ru-RU" sz="16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Межбюджетные трансферты</a:t>
            </a:r>
          </a:p>
          <a:p>
            <a:pPr algn="ctr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это средства, предоставляемые одним бюджетом бюджетной системы РФ другому бюджету бюджетной системы</a:t>
            </a:r>
          </a:p>
          <a:p>
            <a:pPr algn="ctr">
              <a:defRPr/>
            </a:pPr>
            <a:endParaRPr lang="ru-RU" altLang="ru-RU" sz="1600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alt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469771">
            <a:off x="3549650" y="1930400"/>
            <a:ext cx="887413" cy="1460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21037621">
            <a:off x="3568700" y="3073400"/>
            <a:ext cx="847725" cy="1682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572755">
            <a:off x="3563938" y="4110038"/>
            <a:ext cx="889000" cy="16351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611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050" y="-5427663"/>
            <a:ext cx="189706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78413"/>
            <a:ext cx="26209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/>
          <p:cNvSpPr/>
          <p:nvPr/>
        </p:nvSpPr>
        <p:spPr>
          <a:xfrm rot="1756917">
            <a:off x="3529013" y="5132388"/>
            <a:ext cx="1066800" cy="1317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1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7596188" y="92551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тыс.рублей</a:t>
            </a:r>
          </a:p>
        </p:txBody>
      </p:sp>
      <p:sp>
        <p:nvSpPr>
          <p:cNvPr id="26627" name="AutoShape 5" descr="https://pbs.twimg.com/media/Ca_30IaVAAA3JT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6013" y="160338"/>
            <a:ext cx="7623175" cy="7651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БЕЗВОЗМЕЗДНЫЕ   ПОСТУПЛЕНИЯ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в бюджет округа за 2024 год</a:t>
            </a: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39813" y="1233488"/>
          <a:ext cx="7921625" cy="5508626"/>
        </p:xfrm>
        <a:graphic>
          <a:graphicData uri="http://schemas.openxmlformats.org/drawingml/2006/table">
            <a:tbl>
              <a:tblPr/>
              <a:tblGrid>
                <a:gridCol w="2292350"/>
                <a:gridCol w="1168400"/>
                <a:gridCol w="1123950"/>
                <a:gridCol w="1109662"/>
                <a:gridCol w="1109663"/>
                <a:gridCol w="1117600"/>
              </a:tblGrid>
              <a:tr h="8459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2023 год факт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первонач.план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уточненн.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2024 год факт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Отклоне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ние к 2023 году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</a:tr>
              <a:tr h="98528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Безвозмездные поступления от других бюджетов (межбюджетные трансферты)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962 660,9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1 095 585,7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1 257 041,8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1 143 460,2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+180 799,3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</a:tr>
              <a:tr h="31681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том числе: дотации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367 975,3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395 997,8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396 760,9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396 760,9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28 785,6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681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субсидии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256 935,7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322 686,6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394 686,9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281 553,9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24 618,2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681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субвенции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323 385,8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374 531,0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413 550,3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413 101,7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89 715,9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13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иные межбюджетные трансферты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14 364,1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2 370,3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52 043,7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52 043,7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37 679,6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438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Возврат остатков субсидий, субвенций и иных МБТ прошлых лет в вышестоящий бюджет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-631,6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-1 222,8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-1 222,8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-591,2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</a:tr>
              <a:tr h="5274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Прочие безвозмездные поступления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1 334,2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4C78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-1334,2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5294"/>
                      </a:schemeClr>
                    </a:solidFill>
                  </a:tcPr>
                </a:tc>
              </a:tr>
              <a:tr h="8459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 безвозмездные  поступления в  бюджет округа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963 363,5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1 095 585,7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1 255 819,0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1 142 237,4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+178 873,9</a:t>
                      </a:r>
                    </a:p>
                  </a:txBody>
                  <a:tcPr marL="91438" marR="91438" marT="45734" marB="45734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5" descr="https://pbs.twimg.com/media/Ca_30IaVAAA3JT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graphicFrame>
        <p:nvGraphicFramePr>
          <p:cNvPr id="27651" name="Диаграмма 2"/>
          <p:cNvGraphicFramePr>
            <a:graphicFrameLocks/>
          </p:cNvGraphicFramePr>
          <p:nvPr/>
        </p:nvGraphicFramePr>
        <p:xfrm>
          <a:off x="1239838" y="1268413"/>
          <a:ext cx="7734300" cy="54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r:id="rId4" imgW="7736494" imgH="5438103" progId="Excel.Chart.8">
                  <p:embed/>
                </p:oleObj>
              </mc:Choice>
              <mc:Fallback>
                <p:oleObj r:id="rId4" imgW="7736494" imgH="5438103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1268413"/>
                        <a:ext cx="7734300" cy="54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331913" y="260350"/>
            <a:ext cx="7488237" cy="7651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Динамика  безвозмездных поступлений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в бюджет округа за 2023-2024 годы</a:t>
            </a:r>
          </a:p>
          <a:p>
            <a:pPr algn="ctr" eaLnBrk="1" hangingPunct="1">
              <a:defRPr/>
            </a:pPr>
            <a:endParaRPr lang="ru-RU" alt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Объект 3"/>
          <p:cNvGraphicFramePr>
            <a:graphicFrameLocks noGrp="1"/>
          </p:cNvGraphicFramePr>
          <p:nvPr>
            <p:ph idx="1"/>
          </p:nvPr>
        </p:nvGraphicFramePr>
        <p:xfrm>
          <a:off x="1471613" y="1001713"/>
          <a:ext cx="7410450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r:id="rId4" imgW="7413378" imgH="5456393" progId="Excel.Chart.8">
                  <p:embed/>
                </p:oleObj>
              </mc:Choice>
              <mc:Fallback>
                <p:oleObj r:id="rId4" imgW="7413378" imgH="5456393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1001713"/>
                        <a:ext cx="7410450" cy="545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779838" y="1098550"/>
            <a:ext cx="7921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latin typeface="Tahoma" pitchFamily="34" charset="0"/>
                <a:cs typeface="Tahoma" pitchFamily="34" charset="0"/>
              </a:rPr>
              <a:t>Физкуль-тура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                 </a:t>
            </a:r>
            <a:r>
              <a:rPr lang="ru-RU" altLang="ru-RU" sz="1200" b="1">
                <a:latin typeface="Tahoma" pitchFamily="34" charset="0"/>
                <a:cs typeface="Tahoma" pitchFamily="34" charset="0"/>
              </a:rPr>
              <a:t>0,2 %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4500563" y="1116013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ahoma" pitchFamily="34" charset="0"/>
                <a:cs typeface="Tahoma" pitchFamily="34" charset="0"/>
              </a:rPr>
              <a:t>СМИ </a:t>
            </a:r>
          </a:p>
          <a:p>
            <a:pPr eaLnBrk="1" hangingPunct="1"/>
            <a:r>
              <a:rPr lang="ru-RU" altLang="ru-RU" sz="1200" b="1">
                <a:latin typeface="Tahoma" pitchFamily="34" charset="0"/>
                <a:cs typeface="Tahoma" pitchFamily="34" charset="0"/>
              </a:rPr>
              <a:t>0,3 %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8888" y="5876925"/>
            <a:ext cx="7572375" cy="769938"/>
          </a:xfrm>
          <a:prstGeom prst="rect">
            <a:avLst/>
          </a:prstGeom>
          <a:solidFill>
            <a:srgbClr val="EBF8FF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415283"/>
                </a:solidFill>
                <a:latin typeface="Tahoma" pitchFamily="34" charset="0"/>
                <a:cs typeface="Tahoma" pitchFamily="34" charset="0"/>
              </a:rPr>
              <a:t>Всего расходов бюджета округа </a:t>
            </a: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415283"/>
                </a:solidFill>
                <a:latin typeface="Tahoma" pitchFamily="34" charset="0"/>
                <a:cs typeface="Tahoma" pitchFamily="34" charset="0"/>
              </a:rPr>
              <a:t> 1 462,5 млн.рублей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8888" y="188913"/>
            <a:ext cx="7572375" cy="7651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Структура расходов бюджета округа</a:t>
            </a: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450" y="214313"/>
            <a:ext cx="7561263" cy="5715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Сведения о расходах бюджета округа по</a:t>
            </a:r>
            <a:endParaRPr lang="ru-RU" altLang="ru-RU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ts val="2288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разделам и подразделам бюджетной классификации</a:t>
            </a:r>
            <a:endParaRPr lang="ru-RU" altLang="ru-RU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1062038"/>
          <a:ext cx="8452597" cy="56941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27524"/>
                <a:gridCol w="3132586"/>
                <a:gridCol w="864096"/>
                <a:gridCol w="899862"/>
                <a:gridCol w="936104"/>
                <a:gridCol w="900338"/>
                <a:gridCol w="792087"/>
              </a:tblGrid>
              <a:tr h="805487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 факт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к уточн.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</a:tr>
              <a:tr h="316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105 482,2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103 696,2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122 178,3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119 400,7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8730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567,3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725,1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757,7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710,8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8730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69 666,4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62 437,4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71 028,4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69 824,6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2829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Судебная система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7575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15 080,9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16 090,9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16 725,5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16 713,6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935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01 07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проведения выборов и референдумов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050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01 11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Резервные фонды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284,7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16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01 13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общегосударственные вопросы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20 102,4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23 833,4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33 372,6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32 142,3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11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1 333,8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1 427,2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1 427,2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594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</a:t>
                      </a:r>
                      <a:r>
                        <a:rPr lang="ru-RU" sz="1100" b="0" i="0" u="none" strike="noStrik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Мобилизационная и вневойсковая подготовка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1 333,8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1 427,2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1 427,2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</a:tbl>
          </a:graphicData>
        </a:graphic>
      </p:graphicFrame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7667625" y="785813"/>
            <a:ext cx="114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8" y="156864"/>
          <a:ext cx="8374582" cy="66545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4096"/>
                <a:gridCol w="2808312"/>
                <a:gridCol w="1008112"/>
                <a:gridCol w="936104"/>
                <a:gridCol w="1029765"/>
                <a:gridCol w="936104"/>
                <a:gridCol w="792089"/>
              </a:tblGrid>
              <a:tr h="1076434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к уточн.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</a:tr>
              <a:tr h="3955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</a:t>
                      </a:r>
                      <a:r>
                        <a:rPr lang="ru-RU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безопасность</a:t>
                      </a:r>
                    </a:p>
                    <a:p>
                      <a:pPr algn="just" fontAlgn="t"/>
                      <a:r>
                        <a:rPr lang="ru-RU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правоохранительная деятельность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34 089,7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39 856,9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45 468,9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44 428,9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7092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03 09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5 630,0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7 296,1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7 127,7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6 692,3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03 10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пожарной безопасности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28 459,7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32 560,8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38 341,2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37 736,6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92 770,2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58 624,7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107 355,1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100 809,4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04 02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Топливно-энергетический комплекс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2 243,4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192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04 05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Сельское хозяйство и рыболовство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12 910,1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13 190,8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11 565,1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11 416,6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310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04 08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Транспорт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11 007,8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8 370,7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8 441,1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8 370,3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26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04 09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Дорожное хозяйство (дорожные фонды)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54 737,3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24 790,7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73 383,1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67 427,5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30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04 10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Связь и информатика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321,0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368,4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821,8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742,2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04 12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11 550,6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11 904,1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13 144,0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12 852,8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97,8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54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83 482,1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111 670,6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141 922,9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126 146,2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05 01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Жилищное хозяйство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1 044,0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1 361,2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20 208,8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20 208,8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05 02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Коммунальное хозяйство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37 067,6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43 826,6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52 933,6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38 562,4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6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Благоустройство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43 998,4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65 353,5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67 187,9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65 783,4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8" y="188640"/>
          <a:ext cx="8352931" cy="6532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9695"/>
                <a:gridCol w="2758698"/>
                <a:gridCol w="1008112"/>
                <a:gridCol w="1008112"/>
                <a:gridCol w="1008112"/>
                <a:gridCol w="936104"/>
                <a:gridCol w="864098"/>
              </a:tblGrid>
              <a:tr h="1245950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Раздел,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к уточн. плану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</a:tr>
              <a:tr h="400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05 05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1 372,1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1 129,3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1 592,6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1 591,6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00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окружающей среды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6 196,6</a:t>
                      </a:r>
                      <a:endParaRPr lang="ru-RU" sz="1100" b="1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6 506,0</a:t>
                      </a:r>
                      <a:endParaRPr lang="ru-RU" sz="1100" b="1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6 565,9</a:t>
                      </a:r>
                      <a:endParaRPr lang="ru-RU" sz="1100" b="1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6 565,9</a:t>
                      </a:r>
                      <a:endParaRPr lang="ru-RU" sz="1100" b="1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1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494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6 196,6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6 506,0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6 565,9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6 565,9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723 743,5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867 272,8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918 761,0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807 055,2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Дошкольное образование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129 176,2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141 468,2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154 225,6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153 930,5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07 02 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 образование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499 688,6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613 250,1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651 857,1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540 909,7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Дополнительное образование детей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30 460,6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35 082,5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42 152,2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41 850,0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5418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Профессиональная подготовка, переподго-</a:t>
                      </a:r>
                    </a:p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товка, повышение квалификации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260,1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575,4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547,4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423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Молодежная политика и оздоровление детей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826,9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654,2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318,0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07 09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63 331,1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76 692,8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69 565,3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69 499,6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41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Культура, кинематография 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134 290,1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145 520,1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198 137,7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193 467,5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08 01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100 701,6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98 859,5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157 433,2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155 901,8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99,0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08 04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культуры, кинематографии 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33 588,5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46 660,6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40 704,5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37 565,7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92,3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88640"/>
          <a:ext cx="8424936" cy="65681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9911"/>
                <a:gridCol w="2976514"/>
                <a:gridCol w="1008112"/>
                <a:gridCol w="936104"/>
                <a:gridCol w="936104"/>
                <a:gridCol w="936104"/>
                <a:gridCol w="792087"/>
              </a:tblGrid>
              <a:tr h="1243078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Раздел, подраздел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(первонач. план)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(уточн.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 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к уточн.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8FF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39 336,8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49 445,0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56 546,6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56 437,2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7 316,9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7 500,0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8 122,0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8 121,6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824,9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1 876,2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1 865,7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семьи и детства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29 639,7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40 115,9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44 118,0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44 051,1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937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1 555,3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1 776,7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2 430,4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2 398,8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2 954,5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1 535,2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2 338,9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2 326,5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11 02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Массовый </a:t>
                      </a:r>
                      <a:r>
                        <a:rPr lang="ru-RU" sz="110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спорт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2 954,5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1 535,2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2 035,7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2 023,5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99,4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4764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11 05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303,2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303,0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84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3 980,1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4 468,0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4 468,0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4 468,0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441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12 01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Телевидение и радиовещание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325,5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340,3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340,3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12 02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Периодическая печать и издательства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3 654,6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4 468,0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4 127,7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4 127,7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100" b="0" i="0" u="none" strike="noStrik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D"/>
                    </a:solidFill>
                  </a:tcPr>
                </a:tc>
              </a:tr>
              <a:tr h="58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13 00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7,5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7,3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97,3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2F6"/>
                    </a:solidFill>
                  </a:tcPr>
                </a:tc>
              </a:tr>
              <a:tr h="379862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РАСХОДОВ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1 227 662,9</a:t>
                      </a:r>
                      <a:endParaRPr lang="ru-RU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1 388 601,0</a:t>
                      </a:r>
                      <a:endParaRPr lang="ru-RU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1 605 178,0</a:t>
                      </a:r>
                      <a:endParaRPr lang="ru-RU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1 462 540,0</a:t>
                      </a:r>
                      <a:endParaRPr lang="ru-RU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91,1</a:t>
                      </a:r>
                      <a:endParaRPr lang="ru-RU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857363" y="1142986"/>
          <a:ext cx="2071703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2714625" y="2286000"/>
            <a:ext cx="214313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6" name="Диаграмма 1"/>
          <p:cNvGraphicFramePr>
            <a:graphicFrameLocks/>
          </p:cNvGraphicFramePr>
          <p:nvPr/>
        </p:nvGraphicFramePr>
        <p:xfrm>
          <a:off x="541338" y="538163"/>
          <a:ext cx="7805737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r:id="rId9" imgW="7803556" imgH="2962913" progId="Excel.Chart.8">
                  <p:embed/>
                </p:oleObj>
              </mc:Choice>
              <mc:Fallback>
                <p:oleObj r:id="rId9" imgW="7803556" imgH="296291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538163"/>
                        <a:ext cx="7805737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60450" y="3860800"/>
          <a:ext cx="7850188" cy="2835275"/>
        </p:xfrm>
        <a:graphic>
          <a:graphicData uri="http://schemas.openxmlformats.org/drawingml/2006/table">
            <a:tbl>
              <a:tblPr/>
              <a:tblGrid>
                <a:gridCol w="1944688"/>
                <a:gridCol w="1152525"/>
                <a:gridCol w="1150937"/>
                <a:gridCol w="1296988"/>
                <a:gridCol w="1223962"/>
                <a:gridCol w="1081088"/>
              </a:tblGrid>
              <a:tr h="73184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(факт)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в общих расходах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(уточненный план)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(факт)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в общих расходах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D3"/>
                    </a:solidFill>
                  </a:tcPr>
                </a:tc>
              </a:tr>
              <a:tr h="43497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Всего, в том числе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900,3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73,3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1175,8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1059,3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72,5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</a:tr>
              <a:tr h="36354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Образование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723,7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59,0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918,8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807,1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55,2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799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Культура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134,3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10,9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198,1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193,5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13,2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4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Социальная политика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39,3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3,2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56,6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56,4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3,9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8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3E2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Физическая культура и спорт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3,0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91444" marR="91444" marT="45724" marB="45724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2,3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2,3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04913" y="3316288"/>
            <a:ext cx="7559675" cy="3683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2E6B2B"/>
                </a:solidFill>
                <a:latin typeface="Tahoma" pitchFamily="34" charset="0"/>
                <a:cs typeface="Tahoma" pitchFamily="34" charset="0"/>
              </a:rPr>
              <a:t>Как изменяются расходы по отраслям социальной сферы</a:t>
            </a:r>
            <a:endParaRPr lang="ru-RU" altLang="ru-RU" sz="1200" dirty="0" smtClean="0">
              <a:solidFill>
                <a:srgbClr val="2E6B2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333375"/>
            <a:ext cx="7739062" cy="6111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+mj-lt"/>
                <a:ea typeface="+mj-ea"/>
                <a:cs typeface="+mj-cs"/>
              </a:defRPr>
            </a:lvl9pPr>
            <a:extLst/>
          </a:lstStyle>
          <a:p>
            <a:pPr algn="ctr" eaLnBrk="1" hangingPunct="1">
              <a:buClr>
                <a:srgbClr val="35436A"/>
              </a:buClr>
              <a:buFont typeface="Georgia" pitchFamily="18" charset="0"/>
              <a:buNone/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Структура расходов бюджета округа</a:t>
            </a:r>
          </a:p>
        </p:txBody>
      </p:sp>
      <p:sp>
        <p:nvSpPr>
          <p:cNvPr id="33850" name="TextBox 3"/>
          <p:cNvSpPr txBox="1">
            <a:spLocks noChangeArrowheads="1"/>
          </p:cNvSpPr>
          <p:nvPr/>
        </p:nvSpPr>
        <p:spPr bwMode="auto">
          <a:xfrm>
            <a:off x="7451725" y="362585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ahoma" pitchFamily="34" charset="0"/>
                <a:cs typeface="Tahoma" pitchFamily="34" charset="0"/>
              </a:rPr>
              <a:t>(млн.руб.)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Объект 3"/>
          <p:cNvGraphicFramePr>
            <a:graphicFrameLocks noGrp="1"/>
          </p:cNvGraphicFramePr>
          <p:nvPr>
            <p:ph idx="1"/>
          </p:nvPr>
        </p:nvGraphicFramePr>
        <p:xfrm>
          <a:off x="1455738" y="860425"/>
          <a:ext cx="7426325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r:id="rId4" imgW="7425572" imgH="5194242" progId="Excel.Chart.8">
                  <p:embed/>
                </p:oleObj>
              </mc:Choice>
              <mc:Fallback>
                <p:oleObj r:id="rId4" imgW="7425572" imgH="5194242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860425"/>
                        <a:ext cx="7426325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8888" y="6021388"/>
            <a:ext cx="7572375" cy="769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Всего расходов бюджета округа </a:t>
            </a: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1 462,5 млн.рублей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350" y="115888"/>
            <a:ext cx="7186613" cy="6477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Структура расходов бюджета округа</a:t>
            </a: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0" y="1136650"/>
            <a:ext cx="4341813" cy="5632450"/>
          </a:xfrm>
          <a:prstGeom prst="rect">
            <a:avLst/>
          </a:prstGeom>
          <a:solidFill>
            <a:srgbClr val="FFFFE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5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Публичные слушания </a:t>
            </a: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– форма участия населения в осуществлении местного самоуправления. </a:t>
            </a:r>
          </a:p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Публичные слушания организуются и проводятся с целью выявления мнения населения по проекту решения о бюджете на очередной финансовый год и плановый период и по проекту решения об утверждении отчета об исполнении бюджета. </a:t>
            </a:r>
          </a:p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Каждый житель округа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5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Результат публичных слушаний </a:t>
            </a: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– итоговый документ, в котором отражаются выраженные позиции жителей Воскресенского муниципального округа и рекомендации, сформулированные по результатам публичных слушаний. </a:t>
            </a:r>
          </a:p>
          <a:p>
            <a:pPr algn="ctr" eaLnBrk="1" hangingPunct="1">
              <a:defRPr/>
            </a:pP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Итоговый документ о результатах публичных слушаний подлежит опубликованию.</a:t>
            </a:r>
          </a:p>
          <a:p>
            <a:pPr algn="ctr" eaLnBrk="1" hangingPunct="1">
              <a:defRPr/>
            </a:pPr>
            <a:endParaRPr lang="ru-RU" altLang="ru-RU" sz="15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8113" y="188913"/>
            <a:ext cx="7345362" cy="86518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Возможности влияния 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гражданина на процесс</a:t>
            </a:r>
            <a:b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 составления и исполнения бюджета</a:t>
            </a:r>
            <a:endParaRPr lang="ru-RU" alt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6" name="Picture 13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341438"/>
            <a:ext cx="32623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986213"/>
            <a:ext cx="326231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7" descr="https://forexdengi.com/attachment.php?attachmentid=3095893&amp;d=15709676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98588" y="160338"/>
            <a:ext cx="7191375" cy="108108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200" dirty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Структура расходов бюджета округа по муниципальным программам и непрограммным направлениям деятельности за 2024 год</a:t>
            </a:r>
          </a:p>
          <a:p>
            <a:pPr algn="ctr">
              <a:defRPr/>
            </a:pPr>
            <a:endParaRPr lang="ru-RU" altLang="ru-RU" sz="2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"/>
          <p:cNvGraphicFramePr>
            <a:graphicFrameLocks noGrp="1"/>
          </p:cNvGraphicFramePr>
          <p:nvPr>
            <p:ph idx="1"/>
          </p:nvPr>
        </p:nvGraphicFramePr>
        <p:xfrm>
          <a:off x="1187624" y="3789040"/>
          <a:ext cx="778802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1042988" y="1722438"/>
            <a:ext cx="290036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611617"/>
                </a:solidFill>
                <a:latin typeface="Tahoma" pitchFamily="34" charset="0"/>
                <a:cs typeface="Tahoma" pitchFamily="34" charset="0"/>
              </a:rPr>
              <a:t>Программные расходы  </a:t>
            </a:r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распределены исходя из необходимости достижения запланированных                                 индикаторов и конечных результатов по муниципальным программам Воскресенского муниципального округа </a:t>
            </a:r>
          </a:p>
          <a:p>
            <a:pPr algn="ctr" eaLnBrk="1" hangingPunct="1"/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   (в 2024 году по </a:t>
            </a:r>
          </a:p>
          <a:p>
            <a:pPr algn="ctr" eaLnBrk="1" hangingPunct="1"/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21 муниципальной программе)</a:t>
            </a:r>
          </a:p>
          <a:p>
            <a:pPr algn="ctr" eaLnBrk="1" hangingPunct="1"/>
            <a:endParaRPr lang="ru-RU" alt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846" name="TextBox 15"/>
          <p:cNvSpPr txBox="1">
            <a:spLocks noChangeArrowheads="1"/>
          </p:cNvSpPr>
          <p:nvPr/>
        </p:nvSpPr>
        <p:spPr bwMode="auto">
          <a:xfrm>
            <a:off x="6221413" y="1773238"/>
            <a:ext cx="27813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611617"/>
                </a:solidFill>
                <a:latin typeface="Tahoma" pitchFamily="34" charset="0"/>
                <a:cs typeface="Tahoma" pitchFamily="34" charset="0"/>
              </a:rPr>
              <a:t>Непрограммные расходы – </a:t>
            </a:r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расходы, не вошедшие в мероприятия муниципальных программ, в том числе на содержание отдельных органов исполнительной власти, муниципальных учреждений и др.)</a:t>
            </a:r>
          </a:p>
          <a:p>
            <a:pPr algn="ctr" eaLnBrk="1" hangingPunct="1"/>
            <a:endParaRPr lang="ru-RU" altLang="ru-RU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700338" y="4722813"/>
            <a:ext cx="0" cy="65087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35875" y="4071938"/>
            <a:ext cx="0" cy="130175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9" name="Picture 4" descr="http://www.beladm.ru/media/cache/38/02/3802ba4e127696d2e5d67dc1025ac07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41463"/>
            <a:ext cx="2435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450" y="188913"/>
            <a:ext cx="7632700" cy="8509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Как изменилось финансирование муниципальных программ в 2024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5625" y="1196975"/>
          <a:ext cx="8588376" cy="5545138"/>
        </p:xfrm>
        <a:graphic>
          <a:graphicData uri="http://schemas.openxmlformats.org/drawingml/2006/table">
            <a:tbl>
              <a:tblPr/>
              <a:tblGrid>
                <a:gridCol w="2648224"/>
                <a:gridCol w="1080120"/>
                <a:gridCol w="1134951"/>
                <a:gridCol w="1118022"/>
                <a:gridCol w="1117509"/>
                <a:gridCol w="745005"/>
                <a:gridCol w="744545"/>
              </a:tblGrid>
              <a:tr h="76820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программы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первоначальный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уточненный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(к уточн.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плану)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636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 ВСЕГО, в том числе: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1 227 662,9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1 388 601,0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1 605 178,0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1462 540,0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119,1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</a:tr>
              <a:tr h="300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Непрограммные расходы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140 113,9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93 329,6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135 399,0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132 823,0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94,8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</a:tr>
              <a:tr h="65129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на реализацию муниципальных программ  ВСЕГО,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том числе: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1 087 549,0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1 295 271,4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1 469 779,0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1 329 717,0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90,5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122,3</a:t>
                      </a:r>
                    </a:p>
                  </a:txBody>
                  <a:tcPr marL="91448" marR="91448" marT="45679" marB="45679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</a:tr>
              <a:tr h="49498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образования Воскресенского округа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527 336,6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599 875,6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642 668,9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640 470,9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99,7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121,5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63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Адресная инвестиционная программа Воскресенского округа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221 266,0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297 747,9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319 317,6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209 522,0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94,7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947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культуры, молодежной политики и спорта Воскресенского округа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145 489,1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159 842,2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211 932,1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206 946,3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142,2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4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Благоустройство населенных пунктов </a:t>
                      </a:r>
                    </a:p>
                  </a:txBody>
                  <a:tcPr marL="91455" marR="91455" marT="45710" marB="4571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79 041,6</a:t>
                      </a:r>
                    </a:p>
                  </a:txBody>
                  <a:tcPr marL="91455" marR="91455" marT="45710" marB="4571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89 752,0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135 682,1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128 991,4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95,1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163,2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496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Защита населения и территории от ЧС, обеспечение пожарной безопасности и безопасности людей на водных объектах</a:t>
                      </a:r>
                    </a:p>
                  </a:txBody>
                  <a:tcPr marL="91455" marR="91455" marT="45710" marB="4571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34 627,9</a:t>
                      </a:r>
                    </a:p>
                  </a:txBody>
                  <a:tcPr marL="91455" marR="91455" marT="45710" marB="4571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40 461,3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42 267,0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41 143,9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118,8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83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ЖКХ и охраны окружающей среды на территории Воскресенского округа</a:t>
                      </a:r>
                    </a:p>
                  </a:txBody>
                  <a:tcPr marL="91449" marR="91449" marT="45700" marB="4570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14 176,5</a:t>
                      </a:r>
                    </a:p>
                  </a:txBody>
                  <a:tcPr marL="91449" marR="91449" marT="45700" marB="4570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43 247,5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32 194,3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17 806,3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55,3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125,6</a:t>
                      </a:r>
                    </a:p>
                  </a:txBody>
                  <a:tcPr marL="91448" marR="91448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957" name="TextBox 6"/>
          <p:cNvSpPr txBox="1">
            <a:spLocks noChangeArrowheads="1"/>
          </p:cNvSpPr>
          <p:nvPr/>
        </p:nvSpPr>
        <p:spPr bwMode="auto">
          <a:xfrm>
            <a:off x="7885113" y="777875"/>
            <a:ext cx="1008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25519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6763" y="1123950"/>
          <a:ext cx="8197851" cy="5672138"/>
        </p:xfrm>
        <a:graphic>
          <a:graphicData uri="http://schemas.openxmlformats.org/drawingml/2006/table">
            <a:tbl>
              <a:tblPr/>
              <a:tblGrid>
                <a:gridCol w="3091434"/>
                <a:gridCol w="791091"/>
                <a:gridCol w="935357"/>
                <a:gridCol w="862431"/>
                <a:gridCol w="864016"/>
                <a:gridCol w="862431"/>
                <a:gridCol w="791091"/>
              </a:tblGrid>
              <a:tr h="7010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программы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первоначальный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уточненный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(к уточн.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плану)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890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агропромышленного комплекса Воскресенского округа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12 875,2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12 448,9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28 540,7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28 222,9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219,2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3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Управление муниципальными финансами и муниципальным долгом Воскресенского округа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14 338,9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15 626,8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17 007,9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16 710,0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116,5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8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услуг пассажирского автотранспорта на территории Воскресенского округа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11 007,8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8 370,7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8 441,1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8 370,3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76,0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внутреннего и въездного туризма 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6 360,7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7 315,0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7 902,2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7 902,2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124,2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12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предпринимательства и туризма в Воскресенском округе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5 902,4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3 660,0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5 325,9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5 323,0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12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Управление муниципальным имуществом Воскресенского округа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4 761,3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5 213,6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5 307,6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5 242,7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98,8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110,1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6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Информационное общество Воскресенского округа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3 999,2</a:t>
                      </a:r>
                    </a:p>
                  </a:txBody>
                  <a:tcPr marL="91448" marR="91448" marT="45680" marB="4568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4 482,2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4 468,4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4 468,0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111,7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57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газоснабжения населенных пунктов Воскресенского округа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2 004,4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1 900,0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2 620,6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2 557,0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127,6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6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Обеспечение жильем молодых семей Воскресенского округа</a:t>
                      </a:r>
                    </a:p>
                  </a:txBody>
                  <a:tcPr marL="91449" marR="91449" marT="45679" marB="45679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2 205,0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2 427,6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2 123,1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2 123,1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96,3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6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Социальная поддержка ветеранов и инвалидов Воскресенского округа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1 272,8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1 276,7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1 990,4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1 980,0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99,5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155,6</a:t>
                      </a:r>
                    </a:p>
                  </a:txBody>
                  <a:tcPr marL="91449" marR="91449" marT="45701" marB="4570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88" name="TextBox 6"/>
          <p:cNvSpPr txBox="1">
            <a:spLocks noChangeArrowheads="1"/>
          </p:cNvSpPr>
          <p:nvPr/>
        </p:nvSpPr>
        <p:spPr bwMode="auto">
          <a:xfrm>
            <a:off x="7956550" y="714375"/>
            <a:ext cx="1008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50" y="120650"/>
            <a:ext cx="7632700" cy="8509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Как изменилось финансирование муниципальных программ в 2024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6763" y="1196975"/>
          <a:ext cx="8197851" cy="3311523"/>
        </p:xfrm>
        <a:graphic>
          <a:graphicData uri="http://schemas.openxmlformats.org/drawingml/2006/table">
            <a:tbl>
              <a:tblPr/>
              <a:tblGrid>
                <a:gridCol w="2581101"/>
                <a:gridCol w="936104"/>
                <a:gridCol w="1080120"/>
                <a:gridCol w="1008112"/>
                <a:gridCol w="938892"/>
                <a:gridCol w="862431"/>
                <a:gridCol w="791091"/>
              </a:tblGrid>
              <a:tr h="65289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программы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первоначальный план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уточненный план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(к уточн.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плану)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78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Обеспечение сохранности архивных фондов Воскресенского округа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242,4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410,0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777,0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777,0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320,5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8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муниципальной службы в Воскресенском округе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241,2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395,0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454,0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427,7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94,2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177,3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8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Социальная поддержка семей Воскресенского округа</a:t>
                      </a:r>
                    </a:p>
                  </a:txBody>
                  <a:tcPr marL="91442" marR="91442" marT="45651" marB="4565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3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206,4</a:t>
                      </a:r>
                    </a:p>
                  </a:txBody>
                  <a:tcPr marL="91442" marR="91442" marT="45651" marB="45651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440,0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418,8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95,2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202,9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Обеспечение общественного правопорядка и противодействия преступности 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105,2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190,0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172,7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171,5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99,3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163,0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8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Улучшение условий охраны труда в Воскресенском округе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88,4</a:t>
                      </a:r>
                    </a:p>
                  </a:txBody>
                  <a:tcPr marL="91449" marR="91449" marT="45687" marB="4568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128,4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145,4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142,0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97,7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160,6</a:t>
                      </a:r>
                    </a:p>
                  </a:txBody>
                  <a:tcPr marL="91449" marR="91449" marT="45682" marB="4568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72" name="TextBox 6"/>
          <p:cNvSpPr txBox="1">
            <a:spLocks noChangeArrowheads="1"/>
          </p:cNvSpPr>
          <p:nvPr/>
        </p:nvSpPr>
        <p:spPr bwMode="auto">
          <a:xfrm>
            <a:off x="7956550" y="714375"/>
            <a:ext cx="1008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50" y="120650"/>
            <a:ext cx="7632700" cy="8509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Как изменилось финансирование муниципальных программ в 2024 году</a:t>
            </a:r>
          </a:p>
        </p:txBody>
      </p:sp>
      <p:pic>
        <p:nvPicPr>
          <p:cNvPr id="38974" name="Picture 5" descr="http://berezovsky.krskstate.ru/dat/Image/39/muniz%20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613275"/>
            <a:ext cx="298608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5" name="Picture 10" descr="https://kurgaza.rbsmi.ru/upload/iblock/0a2/0a2b33ec76b375f15899c1945b061f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97425"/>
            <a:ext cx="31099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1643063"/>
          <a:ext cx="8137525" cy="5170486"/>
        </p:xfrm>
        <a:graphic>
          <a:graphicData uri="http://schemas.openxmlformats.org/drawingml/2006/table">
            <a:tbl>
              <a:tblPr/>
              <a:tblGrid>
                <a:gridCol w="2239670"/>
                <a:gridCol w="1044961"/>
                <a:gridCol w="970908"/>
                <a:gridCol w="970908"/>
                <a:gridCol w="969262"/>
                <a:gridCol w="970908"/>
                <a:gridCol w="970908"/>
              </a:tblGrid>
              <a:tr h="63382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6" marR="91456" marT="45730" marB="4573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F">
                        <a:alpha val="34902"/>
                      </a:srgbClr>
                    </a:solidFill>
                  </a:tcPr>
                </a:tc>
              </a:tr>
              <a:tr h="77684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том числе на подпрограммы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527 336,6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599 875,6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642 668,9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640 470,9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99,7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121,5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</a:tr>
              <a:tr h="41965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"Развитие общего образования"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448 571,0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503 741,8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552 808,2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550 640,5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99,6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122,8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5971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"Развитие дополнительного образования и воспитания детей и молодёжи"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20 386,8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24 347,8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25 007,5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25 004,4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122,6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87074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"Развитие системы оценки качества образования и информационной прозрачности системы образования"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835,1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900,1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1 019,3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1 019,3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122,1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6176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«Патриотическое воспитание, подготовка граждан к военной службе»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137,7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132,5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96,2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166,9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8842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"Социально-правовая защита детей"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600,9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4341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«Ресурсное обеспечение сферы образования»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9 368,0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11 379,6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14 630,8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14 630,8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156,2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4320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"Обеспечение реализации муниципальной программы"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47 495,4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59 456,3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49 065,4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49 043,4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223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103,3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575" y="155575"/>
            <a:ext cx="5688013" cy="13287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«Развитие образования Воскресенского муниципального округа Нижегородской области»</a:t>
            </a:r>
            <a:endParaRPr lang="ru-RU" alt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021" name="TextBox 5"/>
          <p:cNvSpPr txBox="1">
            <a:spLocks noChangeArrowheads="1"/>
          </p:cNvSpPr>
          <p:nvPr/>
        </p:nvSpPr>
        <p:spPr bwMode="auto">
          <a:xfrm>
            <a:off x="7596188" y="1055688"/>
            <a:ext cx="115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200">
                <a:latin typeface="Tahoma" pitchFamily="34" charset="0"/>
                <a:cs typeface="Tahoma" pitchFamily="34" charset="0"/>
              </a:rPr>
              <a:t>(тыс.рублей)</a:t>
            </a:r>
          </a:p>
        </p:txBody>
      </p:sp>
      <p:pic>
        <p:nvPicPr>
          <p:cNvPr id="40022" name="Picture 93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575"/>
            <a:ext cx="19431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331913" y="160338"/>
            <a:ext cx="7134225" cy="9017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Муниципальная программа «Развитие образования Воскресенского муниципального округа Нижегородской области»</a:t>
            </a:r>
          </a:p>
          <a:p>
            <a:pPr algn="ctr" eaLnBrk="1" hangingPunct="1">
              <a:defRPr/>
            </a:pPr>
            <a:endParaRPr lang="ru-RU" altLang="ru-RU" sz="2000" dirty="0" smtClean="0">
              <a:solidFill>
                <a:srgbClr val="C0654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://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1042988" y="1111250"/>
            <a:ext cx="5616575" cy="5816600"/>
          </a:xfrm>
          <a:prstGeom prst="rect">
            <a:avLst/>
          </a:prstGeom>
          <a:solidFill>
            <a:srgbClr val="F3F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2024 году в Воскресенском муниципальном округе функционировали 6 детских садов, 11 общеобразовательных учреждений с 3 филиалами и 3 учреждения дополнительного образования детей. </a:t>
            </a:r>
          </a:p>
          <a:p>
            <a:pPr indent="449263" algn="just"/>
            <a:endParaRPr lang="ru-RU" alt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начало 2024 года в дошкольных учреждениях  числилось 547 детей, на конец 2024 года – 487; из них 93 ребенка в возрасте до 3 лет. Учет нуждающихся в услугах дошкольного образования обеспечивает электронная очередь. В очереди нет детей в возрасте с 3 до 7 лет, т.е. все желающие обеспечены местами в детский сад. Родительская плата в течение  2024  года составила 1800 рублей в месяц. </a:t>
            </a:r>
          </a:p>
          <a:p>
            <a:pPr indent="449263" algn="just"/>
            <a:endParaRPr lang="ru-RU" alt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Контингент обучающихся в школах округа на 1 сентября 2024 года составил 1642  человека. Обучение организовано в одну смену. В государственной итоговой аттестации участвовал 59 выпускников 11-х классов. 6 выпускников (10,2%) награждены золотой медалью и 8 выпускников (13,6%) – серебряной  (в прошлом году – 2 медалиста). </a:t>
            </a: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Выпускников 9 классов 164 человека. Получили аттестат с отличием 7 человек ( в прошлом году – 11 выпускников). </a:t>
            </a: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35 % выпускников 9 классов продолжили обучение в 10 классах, остальные получают среднее профессиональное образование.</a:t>
            </a: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Из выпускников 11 классов 61,0 % поступили в ВУЗы, 39,0 % обучаются по программам среднего профессионального образования.</a:t>
            </a:r>
          </a:p>
          <a:p>
            <a:pPr indent="449263" algn="just"/>
            <a:endParaRPr lang="ru-RU" alt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indent="449263" algn="just"/>
            <a:r>
              <a:rPr lang="ru-RU" alt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Общее количество детей, охваченных дополнительным образованием, составляет 2064 человека. В рамках реализации приоритетного проекта «Современная школа» национального проекта «Образование» в 2024 году был открыт центр «Точка роста» в Егоровской школе. </a:t>
            </a:r>
            <a:r>
              <a:rPr lang="ru-RU" sz="1200">
                <a:solidFill>
                  <a:srgbClr val="002060"/>
                </a:solidFill>
              </a:rPr>
              <a:t>9 общеобразовательных организаций (все средние школы и МОУ Староустинская ОШ) и 3 учреждения дополнительного образования принимают участие в реализации Целевой модели наставничества.</a:t>
            </a:r>
            <a:endParaRPr lang="ru-RU" alt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4" name="AutoShape 30" descr="https://nne.ru/wp-content/uploads/2019/05/DSC_0403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0965" name="AutoShape 32" descr="https://nne.ru/wp-content/uploads/2019/05/DSC_0403-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0966" name="Picture 14" descr="https://sun83-2.userapi.com/impg/lgiIA7JICMonl_maQCl4GOoFDtyGLsOTqJ0V8Q/VAHo0CcWwAI.jpg?size=1620x2160&amp;quality=95&amp;sign=c0763c19bb62899e83427a7ee86f40b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39863"/>
            <a:ext cx="202882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8" descr="https://sun9-60.userapi.com/impg/vgOm2Dl4SBVgFp1m-Po4AtR77PZp3PQxPZq4kw/vNGkRD4vVwk.jpg?size=960x1280&amp;quality=96&amp;sign=4c4ae1bc30b1f7817420c22a5528788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2515" b="-2"/>
          <a:stretch>
            <a:fillRect/>
          </a:stretch>
        </p:blipFill>
        <p:spPr bwMode="auto">
          <a:xfrm>
            <a:off x="6781800" y="4179888"/>
            <a:ext cx="2246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8888" y="115888"/>
            <a:ext cx="7634287" cy="792162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Достигнутые в </a:t>
            </a:r>
            <a:r>
              <a:rPr lang="ru-RU" altLang="ru-RU" sz="2000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2024 </a:t>
            </a:r>
            <a:r>
              <a:rPr lang="ru-RU" altLang="ru-RU" sz="2000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значения  целевых  индикаторов программы</a:t>
            </a:r>
          </a:p>
          <a:p>
            <a:pPr algn="ctr" eaLnBrk="1" hangingPunct="1"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7732"/>
              </p:ext>
            </p:extLst>
          </p:nvPr>
        </p:nvGraphicFramePr>
        <p:xfrm>
          <a:off x="987425" y="981075"/>
          <a:ext cx="8121650" cy="5761040"/>
        </p:xfrm>
        <a:graphic>
          <a:graphicData uri="http://schemas.openxmlformats.org/drawingml/2006/table">
            <a:tbl>
              <a:tblPr/>
              <a:tblGrid>
                <a:gridCol w="6381296"/>
                <a:gridCol w="829869"/>
                <a:gridCol w="910485"/>
              </a:tblGrid>
              <a:tr h="50749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индикатора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5098"/>
                      </a:srgbClr>
                    </a:solidFill>
                  </a:tcPr>
                </a:tc>
              </a:tr>
              <a:tr h="54421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Доступность дошкольного образования (доля детей 3 - 7 лет, получающих услуги дошкольного образования, в общей численности детей 3 - 7 лет),%</a:t>
                      </a:r>
                    </a:p>
                  </a:txBody>
                  <a:tcPr marL="91444" marR="91444" marT="45654" marB="45654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99328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выпускников муниципальных общеобразовательных учреждений, сдавших ЕГЭ по русскому языку и математике, в общей численности выпускников муниципальных общеобразовательных учреждений, сдававших ЕГЭ по данным предметам, %</a:t>
                      </a:r>
                    </a:p>
                  </a:txBody>
                  <a:tcPr marL="91444" marR="91444" marT="45654" marB="45654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54421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ОО, соответствующих современным требованиям обучения, в общем количестве ОО,%</a:t>
                      </a:r>
                    </a:p>
                  </a:txBody>
                  <a:tcPr marL="91444" marR="91444" marT="45654" marB="45654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54421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детей, получающих услуги дополнительного образования, в общей численности детей в возрасте 5 - 18 лет </a:t>
                      </a:r>
                    </a:p>
                  </a:txBody>
                  <a:tcPr marL="91444" marR="91444" marT="45654" marB="45654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54421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педагогических работников с высшей квалификационной категорией в общей численности аттестованных педагогических работников,%</a:t>
                      </a:r>
                    </a:p>
                  </a:txBody>
                  <a:tcPr marL="91444" marR="91444" marT="45654" marB="45654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76958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обучающихся по программам общего образования, участвующих в олимпиадах и конкурсах различного уровня, в общей численности обучающихся по программам общего образования,%</a:t>
                      </a:r>
                    </a:p>
                  </a:txBody>
                  <a:tcPr marL="91444" marR="91444" marT="45654" marB="45654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76958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ОО, в которых создана универсальная безбарьерная среда, позволяющая обеспечить совместное обучение инвалидов и лиц, не имеющих нарушений развития, в общем количестве ОО, %</a:t>
                      </a:r>
                    </a:p>
                  </a:txBody>
                  <a:tcPr marL="91444" marR="91444" marT="45654" marB="45654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54421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ОО, участвующих в реализации мероприятий патриотической направленности в общей численности ОО, %</a:t>
                      </a:r>
                    </a:p>
                  </a:txBody>
                  <a:tcPr marL="91444" marR="91444" marT="45654" marB="45654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44" marR="91444" marT="45654" marB="45654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5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8888" y="115888"/>
            <a:ext cx="7634287" cy="720725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Достигнутые в </a:t>
            </a:r>
            <a:r>
              <a:rPr lang="ru-RU" altLang="ru-RU" sz="2000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2024 </a:t>
            </a:r>
            <a:r>
              <a:rPr lang="ru-RU" altLang="ru-RU" sz="2000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значения  целевых  индикаторов программы</a:t>
            </a:r>
          </a:p>
          <a:p>
            <a:pPr algn="ctr" eaLnBrk="1" hangingPunct="1"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84482"/>
              </p:ext>
            </p:extLst>
          </p:nvPr>
        </p:nvGraphicFramePr>
        <p:xfrm>
          <a:off x="987425" y="942975"/>
          <a:ext cx="8121650" cy="4357692"/>
        </p:xfrm>
        <a:graphic>
          <a:graphicData uri="http://schemas.openxmlformats.org/drawingml/2006/table">
            <a:tbl>
              <a:tblPr/>
              <a:tblGrid>
                <a:gridCol w="6380163"/>
                <a:gridCol w="830262"/>
                <a:gridCol w="911225"/>
              </a:tblGrid>
              <a:tr h="4692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индикатора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509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5097"/>
                      </a:srgbClr>
                    </a:solidFill>
                  </a:tcPr>
                </a:tc>
              </a:tr>
              <a:tr h="48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обучающихся в ОО, принимающих участие в мероприятиях, направленных на повышение уровня знаний истории и культуры России</a:t>
                      </a:r>
                    </a:p>
                  </a:txBody>
                  <a:tcPr marL="91438" marR="91438" marT="45620" marB="45620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48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Охват организованными формами отдыха и оздоровления детей школьного возраста</a:t>
                      </a:r>
                    </a:p>
                  </a:txBody>
                  <a:tcPr marL="91438" marR="91438" marT="45620" marB="45620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2926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ООО, в которых выполнены работы по капитальному ремонту</a:t>
                      </a:r>
                    </a:p>
                  </a:txBody>
                  <a:tcPr marL="91438" marR="91438" marT="45620" marB="45620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94467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Доля руководителей ДОО, ОО и организаций дополнительного образования, прошедших в течение последних трех лет повышение квалификации или профессиональную переподготовку, в общей численности руководителей ДОО, ОО и организаций дополнительного образования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marT="45620" marB="45620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68559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Отношение среднемесячной заработной платы педагогических работников муниципальных ДОО к среднемесячной заработной плате в общем образовании Нижегородской области </a:t>
                      </a:r>
                    </a:p>
                  </a:txBody>
                  <a:tcPr marL="91438" marR="91438" marT="45620" marB="45620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50300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Отношение средней заработной платы педагогических работников ОО к средней заработной плате в Нижегородской области </a:t>
                      </a:r>
                    </a:p>
                  </a:txBody>
                  <a:tcPr marL="91438" marR="91438" marT="45620" marB="45620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  <a:tr h="48747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Отношение среднемесячной заработной платы педагогов ДОД к среднемесячной заработной плате в Нижегородской области</a:t>
                      </a:r>
                    </a:p>
                  </a:txBody>
                  <a:tcPr marL="91438" marR="91438" marT="45620" marB="45620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1438" marR="91438" marT="45620" marB="45620" anchor="ctr" horzOverflow="overflow">
                    <a:lnL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D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DFB">
                        <a:alpha val="23137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6121" name="Picture 45" descr="https://sun9-56.userapi.com/impg/vTUxgv4oBNcsaBsUFom_9ET6stFPaTCY2XY9Cg/MMkp1q4tAt4.jpg?size=1600x1200&amp;quality=95&amp;sign=d0b1214d1ce1944c7bc7e1e90f6e194e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5381625"/>
            <a:ext cx="20161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47" descr="https://sun9-12.userapi.com/impg/7U6uebcP6qNqX_9V6ryxZvfSRJJD9lf4z774Mg/u6Y2r6UnQbo.jpg?size=2560x1707&amp;quality=96&amp;sign=1cd0e7956aa2a6c90c724f7300e74bb7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5381625"/>
            <a:ext cx="20764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3" name="Picture 51" descr="https://sun9-20.userapi.com/impg/lQDbp3boCkFuRAhkbzGN5FZIYxHq8AxDZ_AR2w/5K4FCmE03kg.jpg?size=604x453&amp;quality=95&amp;sign=a6bbb4b9b9b63d129c4b4061c30acaed&amp;c_uniq_tag=ZaZi4MQJgoteRk2XVJwtifUqfCi-375xavOxTpsAHpo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5381625"/>
            <a:ext cx="20161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5563" y="163513"/>
            <a:ext cx="7561262" cy="7747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654C"/>
                </a:solidFill>
                <a:latin typeface="Tahoma" pitchFamily="34" charset="0"/>
                <a:cs typeface="Tahoma" pitchFamily="34" charset="0"/>
              </a:rPr>
              <a:t>Расходы бюджета на укрепление материально-технической базы учреждений образования в 2024 году</a:t>
            </a:r>
            <a:endParaRPr lang="ru-RU" altLang="ru-RU" sz="2000" dirty="0" smtClean="0">
              <a:solidFill>
                <a:srgbClr val="C0654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>
            <a:off x="1019175" y="1052513"/>
            <a:ext cx="8023225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ru-RU" altLang="ru-RU" sz="1200" b="1" dirty="0">
                <a:solidFill>
                  <a:srgbClr val="7030A0"/>
                </a:solidFill>
              </a:rPr>
              <a:t>      </a:t>
            </a:r>
            <a:r>
              <a:rPr lang="ru-RU" altLang="ru-RU" sz="1200" b="1" dirty="0">
                <a:solidFill>
                  <a:srgbClr val="00B050"/>
                </a:solidFill>
              </a:rPr>
              <a:t>В рамках реализации  национального проекта «Образование»  федеральных проектов «Цифровая образовательная среда» и «Современная школа»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200" dirty="0"/>
              <a:t>в МОУ Задворковская  СШ был произведен ремонт пяти кабинетов на сумму 2476 тыс. руб., отремонтировано два кабинета в МОУ Глуховская СШ на сумму 986 тыс.рублей и двух кабинетов в Егоровской школе на сумму 1 168 тыс.рублей. В эти школы поставлено новейшее учебное оборудование для изучения биологии, химии, физики. В 2024 году в Егоровской школе 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был открыт центр «Точка роста». 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b="1" dirty="0">
                <a:solidFill>
                  <a:srgbClr val="00B050"/>
                </a:solidFill>
              </a:rPr>
              <a:t>В рамка государственной программы «Капитальный ремонт образовательных организаций Нижегородской области, реализующих образовательные программы»</a:t>
            </a:r>
            <a:r>
              <a:rPr lang="ru-RU" altLang="ru-RU" sz="1200" dirty="0">
                <a:solidFill>
                  <a:srgbClr val="00B050"/>
                </a:solidFill>
              </a:rPr>
              <a:t> </a:t>
            </a:r>
            <a:r>
              <a:rPr lang="ru-RU" altLang="ru-RU" sz="1200" dirty="0"/>
              <a:t>произведен капитальный ремонт отопления в МК ДОУ Воскресенский детский сад №4 «Рябинка» на общую сумму 2133,5 тыс. руб.; капиталь-ный ремонт кровли МК ДОУ Калинихинский детский сад №6 «Березка» (два здания) на сумму 3052,6 тыс.рублей Так же в рамках этой программы выполнен капитальный ремонт системы электроснабжения на сумму 1738,5 тыс.руб в Староустинской основной школе и ремонт внутренних помещений этой же школы на сумму 3451,5 тыс.рублей. Также произведен ремонт фасада в МОУ Галибихинская СШ на сумму 2894,7 тыс. рублей.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     В МОУ Воздвиженская СШ </a:t>
            </a:r>
            <a:r>
              <a:rPr lang="ru-RU" altLang="ru-RU" sz="1200" b="1" dirty="0">
                <a:solidFill>
                  <a:srgbClr val="00B050"/>
                </a:solidFill>
              </a:rPr>
              <a:t>благодаря региональному проекту «Успех каждого ребенка»</a:t>
            </a:r>
            <a:r>
              <a:rPr lang="ru-RU" altLang="ru-RU" sz="1200" dirty="0"/>
              <a:t> отремонтирован спортзал на сумму 1 732,4 тыс. рублей.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     В МОУ Красноярская начальная школа произведен ремонт крыльца на сумму 317,8 тыс. рублей.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     </a:t>
            </a:r>
            <a:r>
              <a:rPr lang="ru-RU" altLang="ru-RU" sz="1200" b="1" dirty="0">
                <a:solidFill>
                  <a:srgbClr val="00B050"/>
                </a:solidFill>
              </a:rPr>
              <a:t>Для образовательных учреждений округа в 2024 году было приобретено оборудования</a:t>
            </a:r>
            <a:r>
              <a:rPr lang="ru-RU" altLang="ru-RU" sz="1200" dirty="0">
                <a:solidFill>
                  <a:srgbClr val="00B050"/>
                </a:solidFill>
              </a:rPr>
              <a:t> </a:t>
            </a:r>
            <a:r>
              <a:rPr lang="ru-RU" altLang="ru-RU" sz="1200" dirty="0"/>
              <a:t>на общую сумму 46 099,1 тыс.рублей.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     В 2023 году внесены изменения в региональную программу «Развитие образования в Нижегородской области». </a:t>
            </a:r>
            <a:r>
              <a:rPr lang="ru-RU" altLang="ru-RU" sz="1200" b="1" dirty="0">
                <a:solidFill>
                  <a:srgbClr val="00B050"/>
                </a:solidFill>
              </a:rPr>
              <a:t>Благодаря этому в 2024 году выделены средства на укрепление антитеррористической защищенности образовательных организаций округа </a:t>
            </a:r>
            <a:r>
              <a:rPr lang="ru-RU" altLang="ru-RU" sz="1200" dirty="0"/>
              <a:t>в размере 12 722,2 тыс.руб. На эти средства были установлены домофоны, ограждения, рамки металлоискателей, дополнительное видеонаблюдение, установлено новое ограждение территории МК ДОУ Воскресенский детский сад №7 «Сказка».</a:t>
            </a:r>
          </a:p>
          <a:p>
            <a:pPr>
              <a:lnSpc>
                <a:spcPct val="105000"/>
              </a:lnSpc>
              <a:defRPr/>
            </a:pPr>
            <a:r>
              <a:rPr lang="ru-RU" altLang="ru-RU" sz="1200" dirty="0"/>
              <a:t>     Осуществляется подвоз 388 детей из 55 населенных пунктов. Парк школьных автобусов составляет 18 единиц, но ежедневная эксплуатация ведет к быстрому износу транспортных средств, возникает проблема финансирования их ремонта. </a:t>
            </a:r>
            <a:r>
              <a:rPr lang="ru-RU" altLang="ru-RU" sz="1200" b="1" dirty="0">
                <a:solidFill>
                  <a:srgbClr val="00B050"/>
                </a:solidFill>
              </a:rPr>
              <a:t>В рамках реализации федеральной программы «Школьный автобус» в 2024 году Глуховская школа получила новый автобус «ПАЗ», Задворковская школа получила новый автомобиль </a:t>
            </a:r>
            <a:r>
              <a:rPr lang="en-US" altLang="ru-RU" sz="1200" b="1" dirty="0">
                <a:solidFill>
                  <a:srgbClr val="00B050"/>
                </a:solidFill>
              </a:rPr>
              <a:t>GAZelle NEXT</a:t>
            </a:r>
            <a:r>
              <a:rPr lang="ru-RU" altLang="ru-RU" sz="1200" b="1" dirty="0">
                <a:solidFill>
                  <a:srgbClr val="00B050"/>
                </a:solidFill>
              </a:rPr>
              <a:t>. 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6013" y="1231900"/>
          <a:ext cx="7804150" cy="5626100"/>
        </p:xfrm>
        <a:graphic>
          <a:graphicData uri="http://schemas.openxmlformats.org/drawingml/2006/table">
            <a:tbl>
              <a:tblPr/>
              <a:tblGrid>
                <a:gridCol w="488245"/>
                <a:gridCol w="3841997"/>
                <a:gridCol w="659295"/>
                <a:gridCol w="1027130"/>
                <a:gridCol w="953875"/>
                <a:gridCol w="755930"/>
                <a:gridCol w="33842"/>
                <a:gridCol w="43836"/>
              </a:tblGrid>
              <a:tr h="742149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отчетному*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отчетный год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50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Муниципальная программа: «Управление муниципальными финансами и муниципальным долгом Воскресенского муниципального округа Нижегородской области» 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05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бюджета округа на душу населения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 руб.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76,0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84,9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91,1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1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расходов бюджета округа, формируемых в рамках муниципальных программ, в общем объеме расходов бюджета (без учета субвенций из федерального и областного бюджетов).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84,5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86,2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87,7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66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1.3.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Удельный вес муниципального долга по отношению к доходам бюджета без учета безвозмездных поступлений из федерального и областного бюджетов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 более 20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3,3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50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1. «Организация и совершенствование бюджетного процесса »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8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1.1.1.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расходов на очередной финансовый год, увязанных с реестром расходных обязательств Воскресенского округа, в общем объеме расходов бюджета округа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1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1.1.2.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Отклонение планируемых показателей расходов бюджета округа (за исключением расходов, осуществляемых за счет целевых межбюджетных трансфертов) от фактических расходов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2,7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 более 10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3,8</a:t>
                      </a:r>
                    </a:p>
                  </a:txBody>
                  <a:tcPr marL="8441" marR="844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22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1.1.3.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дефицита бюджета округа по отношению к доходам  бюджета без учета безвозмездных поступлений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 более 15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187450" y="174625"/>
            <a:ext cx="7777163" cy="95091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«Управление муниципальными финансами и муниципальным долгом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187450" y="1412875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Исполнение бюджета </a:t>
            </a:r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– процесс сбора и учета доходов и осуществление </a:t>
            </a:r>
          </a:p>
          <a:p>
            <a:pPr algn="ctr" eaLnBrk="1" hangingPunct="1"/>
            <a:r>
              <a:rPr lang="ru-RU" altLang="ru-RU" sz="160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расходов на основе сводной бюджетной росписи и кассового плана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1848545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9988" y="206375"/>
            <a:ext cx="7848600" cy="105568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Что такое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отчет об исполнении бюджета?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4738" y="1700213"/>
          <a:ext cx="7889875" cy="4911727"/>
        </p:xfrm>
        <a:graphic>
          <a:graphicData uri="http://schemas.openxmlformats.org/drawingml/2006/table">
            <a:tbl>
              <a:tblPr/>
              <a:tblGrid>
                <a:gridCol w="562410"/>
                <a:gridCol w="4313916"/>
                <a:gridCol w="725601"/>
                <a:gridCol w="727189"/>
                <a:gridCol w="835157"/>
                <a:gridCol w="725602"/>
              </a:tblGrid>
              <a:tr h="43206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1.1.4.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Прирост налоговых поступлений бюджета Воскресенского муниципального округа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110,6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 менее 6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123,0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65339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1.1.5.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расходов на обслуживание муниципального долга в общем объеме расходов бюджета округа без учета субвенций из федерального и областного бюджетов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 более 5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44949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1.1.6.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Объем невыполненных бюджетных обязательств (просроченная кредиторская задолженность бюджета)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тыс.руб.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65339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1.1.7.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Удельный вес расходов, осуществляемых с применением предварительного контроля за целевым использованием бюджетных средств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52803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1.1.8.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нарушений сроков представления отчетов об исполнении бюджета Воскресенского муниципального округа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6811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1.1.9.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Отношение количества проведенных контрольных мероприятий к количеству контрольных мероприятий, предусмотренных планами контрольной деятельности на соответствующий финансовый год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105,3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184,6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97505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1.1.10.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Отношение количества исполненных предписаний (представлений), вынесенных по результатам проведенных контрольных мероприятий, к общему количеству предписаний (представлений), вынесенных по результатам проведенных контрольных мероприятий в соответствующем финансовом году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713" marR="13713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5390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FFF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2 "Повышение эффективности бюджетных расходов Воскресенского муниципального округа Нижегородской области"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7782" marR="17782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700338" y="174625"/>
            <a:ext cx="6264275" cy="130968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«Управление муниципальными финансами и муниципальным долгом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pic>
        <p:nvPicPr>
          <p:cNvPr id="44096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566862" cy="11176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9350" y="1501775"/>
          <a:ext cx="7812088" cy="2232024"/>
        </p:xfrm>
        <a:graphic>
          <a:graphicData uri="http://schemas.openxmlformats.org/drawingml/2006/table">
            <a:tbl>
              <a:tblPr/>
              <a:tblGrid>
                <a:gridCol w="404699"/>
                <a:gridCol w="4360969"/>
                <a:gridCol w="733517"/>
                <a:gridCol w="735121"/>
                <a:gridCol w="844266"/>
                <a:gridCol w="733516"/>
              </a:tblGrid>
              <a:tr h="57600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1.2.1.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расходов бюджета округа, формируемых в рамках муниципальных программ, в общем объеме  расходов  бюджета (без  учета субвенций на  исполнение делегируемых полномочий)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84,5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89,7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87,7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108001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1.2.2.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Удельный вес количества руководителей структурных подразделений администрации округа, руководителей муниципальных учреждений, для которых оплата труда определяется с учетом результатов их профессиональной деятельности, в общем количестве  руководителей структурных подразделений администрации округа, руководителей муниципальных учреждений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52,1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  <a:tr h="57600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1.2.3.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Прирост посещаемости официальных сайтов органов местного самоуправления и муниципальных учреждений в информационно-телекоммуникационной сети "Интернет" к предыдущему году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21,4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13,7</a:t>
                      </a:r>
                    </a:p>
                  </a:txBody>
                  <a:tcPr marL="13711" marR="13711"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/>
                    </a:solidFill>
                  </a:tcPr>
                </a:tc>
              </a:tr>
            </a:tbl>
          </a:graphicData>
        </a:graphic>
      </p:graphicFrame>
      <p:sp>
        <p:nvSpPr>
          <p:cNvPr id="45088" name="AutoShape 43" descr="https://ershichiniva.ru/wp-content/uploads/2020/04/7557900867474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5089" name="Picture 38" descr="https://dpru.obs.ru-moscow-1.hc.sbercloud.ru/images/article/2019/12/27/0D28AB62-D556-4B76-A94C-CD3FDF583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6738" y="-15941675"/>
            <a:ext cx="36004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0" name="Picture 40" descr="https://dpru.obs.ru-moscow-1.hc.sbercloud.ru/images/article/2019/12/27/0D28AB62-D556-4B76-A94C-CD3FDF583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8038" y="-11260138"/>
            <a:ext cx="102489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71363" y="-24653875"/>
            <a:ext cx="10761663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987675" y="174625"/>
            <a:ext cx="5976938" cy="12382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«Управление муниципальными финансами и муниципальным долгом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sp>
        <p:nvSpPr>
          <p:cNvPr id="45093" name="Прямоугольник 1"/>
          <p:cNvSpPr>
            <a:spLocks noChangeArrowheads="1"/>
          </p:cNvSpPr>
          <p:nvPr/>
        </p:nvSpPr>
        <p:spPr bwMode="auto">
          <a:xfrm>
            <a:off x="1187450" y="3789363"/>
            <a:ext cx="7777163" cy="301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922223"/>
                </a:solidFill>
                <a:latin typeface="Tahoma" pitchFamily="34" charset="0"/>
                <a:cs typeface="Tahoma" pitchFamily="34" charset="0"/>
              </a:rPr>
              <a:t>Мероприятия по финансовой грамотности</a:t>
            </a:r>
            <a:endParaRPr lang="ru-RU" sz="1400">
              <a:solidFill>
                <a:srgbClr val="922223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рамках этого направления работы в 2024 году</a:t>
            </a:r>
            <a:r>
              <a:rPr lang="en-US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управлением финансов администрации округа: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ежемесячно собиралась информация с подведомственных учреждений образования и культуры о проведенных мероприятиях и предоставлялся сводный отчет в Министерство финансов Нижегородской области;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на госпаблике «Управление финансов Воскресенского округа» ежедневно размещалась информация по финансовой тематике;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в мае 2024 года в рамках первого этапа «Всероссийских просветительских эстафет «Мои финансы»» сотрудники управления финансов провели открытый урок в 7 классах Воскресенской школы на тему «Как не ссориться в семье из-за денег»;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- 15 октября 2024 года в рамках регионального Марафона по финансовой грамотности сотрудниками министерства финансов Нижегородской области были проведены уроки с учениками Воскресенской средней общеобразовательной школы и встреча с гражданами пожилого возраста Воскресенского муниципального округа;</a:t>
            </a:r>
          </a:p>
          <a:p>
            <a:pPr>
              <a:buFontTx/>
              <a:buChar char="-"/>
            </a:pPr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также в октябре 2024 года в рамках регионального Марафона по финансовой грамотности сотрудником 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управления финансов была проведена Квиз-игра по финансовой тематике с муниципальными служащими администрации округа.</a:t>
            </a:r>
          </a:p>
          <a:p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Материалы по финансовой грамотности размещены  на сайте администрации Воскресенского муниципального округа </a:t>
            </a:r>
            <a:r>
              <a:rPr lang="en-US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https://voskresenskoe.nobl.ru// </a:t>
            </a:r>
            <a:r>
              <a:rPr lang="ru-R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разделе «Финансы».</a:t>
            </a:r>
            <a:r>
              <a:rPr lang="ru-RU" sz="1100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5094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238"/>
            <a:ext cx="1727200" cy="10890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708400" y="277813"/>
            <a:ext cx="5184775" cy="14732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культуры, молодежной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политики и спорта Воскресенского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2988" y="2133600"/>
          <a:ext cx="7923212" cy="4535489"/>
        </p:xfrm>
        <a:graphic>
          <a:graphicData uri="http://schemas.openxmlformats.org/drawingml/2006/table">
            <a:tbl>
              <a:tblPr/>
              <a:tblGrid>
                <a:gridCol w="2254250"/>
                <a:gridCol w="944562"/>
                <a:gridCol w="944563"/>
                <a:gridCol w="946150"/>
                <a:gridCol w="942975"/>
                <a:gridCol w="946150"/>
                <a:gridCol w="944562"/>
              </a:tblGrid>
              <a:tr h="7445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</a:tr>
              <a:tr h="9032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т.ч. на подпрограммы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145 489,1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159 842,2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211 932,1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206 946,3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97,6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142,2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</a:tr>
              <a:tr h="777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«Развитие культуры в Воскресенском муниципальном округе»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109 500,7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110 992,2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168 744,7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166 977,5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99,0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152,5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</a:tr>
              <a:tr h="777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«Развитие молодежной политики в Воскресенском муниципальном округе»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826,8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654,2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385,5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318,0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38,5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</a:tr>
              <a:tr h="7572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Развитие физической культуры и спорта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1 632,9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1 535,2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2 035,6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2 023,5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99,4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123,9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</a:tr>
              <a:tr h="5746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«Обеспечение реализации муниципальной программы»</a:t>
                      </a:r>
                    </a:p>
                  </a:txBody>
                  <a:tcPr marL="68591" marR="6859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33 528,7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46 660,6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40 766,3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37 627,3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FE">
                        <a:alpha val="6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92,3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112,2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784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141" name="TextBox 1"/>
          <p:cNvSpPr txBox="1">
            <a:spLocks noChangeArrowheads="1"/>
          </p:cNvSpPr>
          <p:nvPr/>
        </p:nvSpPr>
        <p:spPr bwMode="auto">
          <a:xfrm>
            <a:off x="7739063" y="1852613"/>
            <a:ext cx="936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(тыс.руб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46142" name="AutoShape 66" descr="https://poraduge.ru/upload/iblock/a46/catalog_voskresenskiy_rayon_nizhegorodskaya_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6143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9713"/>
            <a:ext cx="2419350" cy="16129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6013" y="1165225"/>
          <a:ext cx="7777162" cy="5576886"/>
        </p:xfrm>
        <a:graphic>
          <a:graphicData uri="http://schemas.openxmlformats.org/drawingml/2006/table">
            <a:tbl>
              <a:tblPr/>
              <a:tblGrid>
                <a:gridCol w="432050"/>
                <a:gridCol w="2592395"/>
                <a:gridCol w="719099"/>
                <a:gridCol w="1081028"/>
                <a:gridCol w="1511218"/>
                <a:gridCol w="1441372"/>
              </a:tblGrid>
              <a:tr h="285477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отчётному*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отчётный год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14273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39000"/>
                      </a:schemeClr>
                    </a:solidFill>
                  </a:tcPr>
                </a:tc>
              </a:tr>
              <a:tr h="38480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824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Муниципальная программа «Развитие культуры, молодежной политики и спорта Воскресенского муниципального округа Нижегородской области» 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99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уровня средней заработной платы работников учреждений культуры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Руб.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37 140,0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37 120,0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37 140,0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51214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Число высококвалифицированных работников в сфере культуры от числа квалифицированных работников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7621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учреждений культуры, подключенных к информационно - телекоммуникационной сети "Интернет", от общего числа учреждений культуры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67404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уровня удовлетворенности граждан Воскресенского округа качеством предоставления муниципальных услуг</a:t>
                      </a:r>
                    </a:p>
                  </a:txBody>
                  <a:tcPr marL="13028" marR="13028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92,0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92,0</a:t>
                      </a:r>
                    </a:p>
                  </a:txBody>
                  <a:tcPr marL="13028" marR="13028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299196">
                <a:tc gridSpan="6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1.«Развитие культуры в Воскресенском муниципальном округе»</a:t>
                      </a:r>
                    </a:p>
                  </a:txBody>
                  <a:tcPr marL="13845" marR="13845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40393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5" marR="13845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Охват населения округа участием в клубных формированиях</a:t>
                      </a:r>
                    </a:p>
                  </a:txBody>
                  <a:tcPr marL="13845" marR="13845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тыс. чел.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144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44956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5" marR="13845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Посещаемость государственных и муниципальных музеев</a:t>
                      </a:r>
                    </a:p>
                  </a:txBody>
                  <a:tcPr marL="13845" marR="13845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тыс. чел.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2800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3906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Посещаемость общедоступных библиотек округа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тыс.чел.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7200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7300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7300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3906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Число обучающихся в ДШИ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13845" marR="13845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203" name="AutoShape 107" descr="https://catherineasquithgallery.com/uploads/posts/2021-02/1613687680_69-p-fon-dlya-prezentatsii-po-muzike-dlya-detei-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204" name="AutoShape 109" descr="https://catherineasquithgallery.com/uploads/posts/2021-02/1613687680_69-p-fon-dlya-prezentatsii-po-muzike-dlya-detei-72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775" y="120650"/>
            <a:ext cx="6121400" cy="10096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культуры, молодежной политики и спорта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pic>
        <p:nvPicPr>
          <p:cNvPr id="47206" name="Picture 101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9225"/>
            <a:ext cx="1562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2988" y="1243013"/>
          <a:ext cx="7993062" cy="5470526"/>
        </p:xfrm>
        <a:graphic>
          <a:graphicData uri="http://schemas.openxmlformats.org/drawingml/2006/table">
            <a:tbl>
              <a:tblPr/>
              <a:tblGrid>
                <a:gridCol w="317500"/>
                <a:gridCol w="3170237"/>
                <a:gridCol w="977900"/>
                <a:gridCol w="1562100"/>
                <a:gridCol w="849313"/>
                <a:gridCol w="1116012"/>
              </a:tblGrid>
              <a:tr h="39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платных культурно-досуговых мероприятий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единиц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1410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</a:tr>
              <a:tr h="385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Увеличение числа участников клубных формирований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2780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</a:tr>
              <a:tr h="39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Увеличение количества посетителей муниципальных музеев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37000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23100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38500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039"/>
                      </a:srgbClr>
                    </a:solidFill>
                  </a:tcPr>
                </a:tc>
              </a:tr>
              <a:tr h="3461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2.«Развитие молодежной политики в Воскресенском муниципальном округе»</a:t>
                      </a:r>
                    </a:p>
                  </a:txBody>
                  <a:tcPr marL="13847" marR="13847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82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Мероприятия, проведенные для молодежи округа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354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Молодые люди, получившие услуги в рамках подпрограммы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4460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4460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50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Акции среди молодежи в поддержку здорового образа жизни, а также направленные на повышение участия молодежи в общественных делах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298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Участники акций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23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Спортивно-массовые мероприятия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255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Участники мероприятий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379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Увеличение количества молодежи, охваченных Подпрограммой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4235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5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Численность населения Воскресенского муниципального округа, вовлеченного в проведение молодежных мероприятий и участие в них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4450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4460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4460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>
                        <a:alpha val="38823"/>
                      </a:srgbClr>
                    </a:solidFill>
                  </a:tcPr>
                </a:tc>
              </a:tr>
              <a:tr h="32007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3.«Развитие физической культуры и спорта в Воскресенском муниципальном округе»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82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Охват населения района, систематически занимающихся физической культурой и спортом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 на 1 тыс.населения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325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</a:tr>
              <a:tr h="457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Посещаемость в спортивных мероприятиях и участие в них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чел. на 1 тыс.населения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2D47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1010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1020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D4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1020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882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244" name="AutoShape 144" descr="https://gudo-svitanak.by/wp-content/uploads/2020/07/%D0%A2%D0%B2%D0%BE%D1%80%D1%87%D0%B5%D1%81%D1%82%D0%B2%D0%BE-%D0%B1%D0%B5%D0%B7-%D0%B3%D1%80%D0%B0%D0%BD%D0%B8%D1%86-1024x92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8245" name="AutoShape 146" descr="https://gudo-svitanak.by/wp-content/uploads/2020/07/%D0%A2%D0%B2%D0%BE%D1%80%D1%87%D0%B5%D1%81%D1%82%D0%B2%D0%BE-%D0%B1%D0%B5%D0%B7-%D0%B3%D1%80%D0%B0%D0%BD%D0%B8%D1%86-1024x922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6238" y="95250"/>
            <a:ext cx="5983287" cy="10064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культуры, молодежной политики и спорта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pic>
        <p:nvPicPr>
          <p:cNvPr id="48247" name="Picture 101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1763"/>
            <a:ext cx="1562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1042988" y="1323975"/>
            <a:ext cx="7900987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altLang="ru-RU" sz="1400">
                <a:latin typeface="Tahoma" pitchFamily="34" charset="0"/>
                <a:cs typeface="Tahoma" pitchFamily="34" charset="0"/>
              </a:rPr>
              <a:t>   </a:t>
            </a:r>
            <a:r>
              <a:rPr lang="ru-RU" altLang="ru-RU" sz="1400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 2024 году в рамках нацпроекта «Культура» </a:t>
            </a:r>
            <a:r>
              <a:rPr lang="ru-RU" altLang="ru-RU" sz="1400">
                <a:latin typeface="Tahoma" pitchFamily="34" charset="0"/>
                <a:cs typeface="Tahoma" pitchFamily="34" charset="0"/>
              </a:rPr>
              <a:t>проведен капитальный ремонт здания центральной детской библиотеки на сумму  27 171,4 тыс.рублей, проведено переоснащение центральной детской библиотеки по модельному стандарту (приобретена мебель, книги, современное оборудование) на сумму 10 000,0 тыс.рублей.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 рамках проекта «Культура малой родины» за счет средств субсидии из федерального и областного бюджетов </a:t>
            </a:r>
            <a:r>
              <a:rPr lang="ru-RU" altLang="ru-RU" sz="1400">
                <a:latin typeface="Tahoma" pitchFamily="34" charset="0"/>
                <a:cs typeface="Tahoma" pitchFamily="34" charset="0"/>
              </a:rPr>
              <a:t>(на условиях софинансирования с местным бюджетом) проведен текущий ремонт Воздвиженского СДК на сумму 1502,6 тыс.рублей, приобретено оборудования для МАУК «Воскресенская ЦКС» и Воздвиженского СДК на сумму 1799,8 тыс.рублей. 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За счет средств  областного бюджета </a:t>
            </a:r>
            <a:r>
              <a:rPr lang="ru-RU" altLang="ru-RU" sz="1400">
                <a:latin typeface="Tahoma" pitchFamily="34" charset="0"/>
                <a:cs typeface="Tahoma" pitchFamily="34" charset="0"/>
              </a:rPr>
              <a:t>приобретены музыкальные инструменты и оборудование для Воскресенской ДШИ на сумму 4117,2 тыс.рублей.</a:t>
            </a:r>
          </a:p>
          <a:p>
            <a:r>
              <a:rPr lang="ru-RU" altLang="ru-RU" sz="1400">
                <a:latin typeface="Tahoma" pitchFamily="34" charset="0"/>
                <a:cs typeface="Tahoma" pitchFamily="34" charset="0"/>
              </a:rPr>
              <a:t>   </a:t>
            </a:r>
            <a:r>
              <a:rPr lang="ru-RU" altLang="ru-RU" sz="1400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За счет средств местного бюджета </a:t>
            </a:r>
            <a:r>
              <a:rPr lang="ru-RU" altLang="ru-RU" sz="1400">
                <a:latin typeface="Tahoma" pitchFamily="34" charset="0"/>
                <a:cs typeface="Tahoma" pitchFamily="34" charset="0"/>
              </a:rPr>
              <a:t>проведен текущий ремонт здания  Воскресенской ДШИ на сумму 253,1 тыс.рублей, музея-заповедника «Град Китеж» на сумму 159,1 тыс.рублей, а также газификация здания музея-заповедника «Град Китеж» на сумму 2571,1 тыс.рублей.</a:t>
            </a:r>
          </a:p>
          <a:p>
            <a:r>
              <a:rPr lang="ru-RU" altLang="ru-RU" sz="1400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За счет иных межбюджетных трансфертов из областного бюджета </a:t>
            </a:r>
            <a:r>
              <a:rPr lang="ru-RU" altLang="ru-RU" sz="1400">
                <a:latin typeface="Tahoma" pitchFamily="34" charset="0"/>
                <a:cs typeface="Tahoma" pitchFamily="34" charset="0"/>
              </a:rPr>
              <a:t>проведен ремонт первого этажа здания детской библиотеки на сумму 5408,5 тыс.рублей.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60725" y="204788"/>
            <a:ext cx="5329238" cy="111918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культуры, молодежной политики и спорта Воскресенского муниципального округа  Нижегородской области»</a:t>
            </a:r>
          </a:p>
        </p:txBody>
      </p:sp>
      <p:sp>
        <p:nvSpPr>
          <p:cNvPr id="49156" name="AutoShape 17" descr="https://cdn.culture.ru/images/505ef76c-6448-5855-b9cc-8d32c2fc330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9157" name="AutoShape 19" descr="https://cdn.culture.ru/images/505ef76c-6448-5855-b9cc-8d32c2fc330f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9158" name="Picture 101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4788"/>
            <a:ext cx="183673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 descr="C:\Users\Морозова\Desktop\Бюджет для граждан\фото 2024 новые\библ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32388"/>
            <a:ext cx="22320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4" descr="https://sun9-12.userapi.com/impg/3nna5043u1D9pYRR9PT2DWCSJ4WlOy_1LmV4hA/b-kz_C8YeOY.jpg?size=2560x1707&amp;quality=95&amp;sign=baae9ee1af8af0ef0344d0e5eb7a376c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157788"/>
            <a:ext cx="22177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6" descr="https://sun9-34.userapi.com/impg/Xt01EV4DChi1suNBOSxdBt4BLGtgq6sGDcmwZQ/aKWyUZ6we70.jpg?size=2560x1704&amp;quality=95&amp;sign=e547ddc033f5061928cecc0d73559353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5" b="15872"/>
          <a:stretch>
            <a:fillRect/>
          </a:stretch>
        </p:blipFill>
        <p:spPr bwMode="auto">
          <a:xfrm>
            <a:off x="1331913" y="5084763"/>
            <a:ext cx="23034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132138" y="160338"/>
            <a:ext cx="5761037" cy="114141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Финансирование Адресной инвестиционной программы Воскресенского муниципального округа  Нижегородской области за 2024 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2988" y="1700213"/>
          <a:ext cx="7910513" cy="3024186"/>
        </p:xfrm>
        <a:graphic>
          <a:graphicData uri="http://schemas.openxmlformats.org/drawingml/2006/table">
            <a:tbl>
              <a:tblPr/>
              <a:tblGrid>
                <a:gridCol w="2396350"/>
                <a:gridCol w="870236"/>
                <a:gridCol w="943823"/>
                <a:gridCol w="942222"/>
                <a:gridCol w="943823"/>
                <a:gridCol w="943823"/>
                <a:gridCol w="870236"/>
              </a:tblGrid>
              <a:tr h="70062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05" marB="45705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440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том числе на подпрограммы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221 266,0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297 747,9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319 317,6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209 522,0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</a:tr>
              <a:tr h="109584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«Адресная инвестиционная программа Воскресенского муниципального округа Нижегородской области» на 2019-2024 годы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216 263,9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292 537,8</a:t>
                      </a: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313 747,0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203 983,8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60331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«Обеспечение реализации муниципальной программы»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5 002,1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5 210,1</a:t>
                      </a: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5 570,6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5 538,2</a:t>
                      </a:r>
                    </a:p>
                  </a:txBody>
                  <a:tcPr marL="38097" marR="38097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99,4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110,7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</a:tbl>
          </a:graphicData>
        </a:graphic>
      </p:graphicFrame>
      <p:sp>
        <p:nvSpPr>
          <p:cNvPr id="50221" name="TextBox 1"/>
          <p:cNvSpPr txBox="1">
            <a:spLocks noChangeArrowheads="1"/>
          </p:cNvSpPr>
          <p:nvPr/>
        </p:nvSpPr>
        <p:spPr bwMode="auto">
          <a:xfrm>
            <a:off x="7554913" y="1379538"/>
            <a:ext cx="936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(тыс.руб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50222" name="AutoShape 5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0223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5963" y="-3556000"/>
            <a:ext cx="533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0224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1970087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0225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10150"/>
            <a:ext cx="2665413" cy="17033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6" name="Picture 2" descr="https://sun83-2.userapi.com/impg/I1aoJTk9QWsUHPeHFqsQ2_DggtclWYSIx8SlFw/-82kkgVKn9I.jpg?size=1273x716&amp;quality=95&amp;sign=6affab3c4f6c52c0d9ee3b49021f7804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10150"/>
            <a:ext cx="28098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9632" y="188640"/>
            <a:ext cx="7560840" cy="12241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Основные результаты реализации 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Адресной инвестиционной программы Воскресенского муниципального округа за 2024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0181" y="1484784"/>
            <a:ext cx="7979742" cy="5262979"/>
          </a:xfrm>
          <a:prstGeom prst="rect">
            <a:avLst/>
          </a:prstGeom>
          <a:solidFill>
            <a:srgbClr val="FFFFCC">
              <a:alpha val="23000"/>
            </a:srgb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В </a:t>
            </a: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rgbClr val="27130E"/>
                </a:solidFill>
                <a:latin typeface="Tahoma" pitchFamily="34" charset="0"/>
                <a:cs typeface="Tahoma" pitchFamily="34" charset="0"/>
              </a:rPr>
              <a:t>рамках</a:t>
            </a: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реализации государственной программы «Создание новых мест в общеобразовательных организациях Нижегородской области в соответствии с прогнозируемой потребностью и современными условиями обучения»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на строительство школы на 10 классов в Воскресенском округе составили 132 192,4 тыс.рублей, в том числе за счет средств областного бюджета – 127 378,1 тыс.рублей, за счет средств местного бюджета – 4 814,3 тыс.рублей).</a:t>
            </a:r>
          </a:p>
          <a:p>
            <a:pPr algn="just">
              <a:defRPr/>
            </a:pP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На условиях софинансирования с областным бюджетом произведен капитальный ремонт образовательных учреждений округа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 общую сумму 13 764,8 тыс.рублей,  в том числе средства областного бюджета 12 607,3 тыс.рублей, средства местного бюджета – 1157,5 тыс.рублей. Произведен капитальный ремонт Староустинской и Галибихинской школ,  детского сада №4 «Рябинка» и детского сада №6 «Березка».</a:t>
            </a:r>
          </a:p>
          <a:p>
            <a:pPr algn="just">
              <a:defRPr/>
            </a:pP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Приобретено 14 квартир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для детей-сирот на общую сумму 39 900,0 тыс.рублей (за счет средств областного бюджета).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</a:t>
            </a:r>
            <a:r>
              <a:rPr lang="ru-RU" altLang="ru-RU" sz="1400" dirty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на обеспечение мероприятий по переселению граждан из аварийного жилищного фонда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составили 12 236,0 тыс.рублей, в том числе за счет средств областного бюджета – 12 099,2 тыс.рублей, за счет средств местного бюджета – 136,8 тыс.рублей (расселены 4 квартиры дома 175 по ул.Ленина р.п.Воскресенское).</a:t>
            </a:r>
          </a:p>
          <a:p>
            <a:pPr algn="just">
              <a:defRPr/>
            </a:pPr>
            <a:r>
              <a:rPr lang="ru-RU" altLang="ru-RU" sz="1400" dirty="0">
                <a:ln>
                  <a:solidFill>
                    <a:srgbClr val="1A109C"/>
                  </a:solidFill>
                </a:ln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Кроме того наиболее крупными расходами в рамках программы являются: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-техобслуживание газопроводов – 2 114,8 тыс.рублей;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-расходы на проектирование и строительство газопровода к Вечному огню в Парке Победы  – 927,5 тыс.рублей;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-ремонт муниципального жилья – 983,7 тыс.рублей;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-оплата за проектно-сметную документацию на капит.ремонт детского сада «Семицветик» для участи в федеральном проекте по ремонту образоват.учреждений – 1 100,0 тыс.рублей.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8" descr="https://livennov.ru/upload/medialibrary/c26/vhod_v_park_v_voskresensk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32263"/>
            <a:ext cx="26066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1606550" y="173038"/>
            <a:ext cx="7200900" cy="7826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Сведения о достижении значений индикаторов и непосредственных результатов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8888" y="1125538"/>
          <a:ext cx="7632700" cy="2876550"/>
        </p:xfrm>
        <a:graphic>
          <a:graphicData uri="http://schemas.openxmlformats.org/drawingml/2006/table">
            <a:tbl>
              <a:tblPr/>
              <a:tblGrid>
                <a:gridCol w="733425"/>
                <a:gridCol w="2147639"/>
                <a:gridCol w="720080"/>
                <a:gridCol w="1296144"/>
                <a:gridCol w="1268562"/>
                <a:gridCol w="1466850"/>
              </a:tblGrid>
              <a:tr h="304867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отчётному*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отчётный год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451"/>
                      </a:srgbClr>
                    </a:solidFill>
                  </a:tcPr>
                </a:tc>
              </a:tr>
              <a:tr h="15243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47842"/>
                      </a:srgbClr>
                    </a:solidFill>
                  </a:tcPr>
                </a:tc>
              </a:tr>
              <a:tr h="37692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7842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Муниципальная программа «Адресная инвестиционная программа Воскресенского муниципального округа Нижегородской области» на 2023-2028 годы.</a:t>
                      </a:r>
                    </a:p>
                  </a:txBody>
                  <a:tcPr marL="13846" marR="13846" marT="0" marB="0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784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70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Индикатор: 1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закупленных квартир для детей-сирот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</a:tr>
              <a:tr h="838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Индикатор: 2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отремонтированных общеобразовательных организаций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6" marR="13846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2276" name="Picture 8" descr="https://sun83-2.userapi.com/impg/BfpdwsyDQj4IxKJ_eHriiLpkCueVJSYX3NdwzA/mPp-7UXzINM.jpg?size=2560x1920&amp;quality=95&amp;sign=6ac85589b5db45ca7e0ae52fb5733db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716588"/>
            <a:ext cx="17891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7" name="Picture 59" descr="D:\Бюджет для граждан\фото 2024 новые\домики сирота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975225"/>
            <a:ext cx="2590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8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18048" r="7010" b="14008"/>
          <a:stretch>
            <a:fillRect/>
          </a:stretch>
        </p:blipFill>
        <p:spPr bwMode="auto">
          <a:xfrm>
            <a:off x="1258888" y="4132263"/>
            <a:ext cx="2292350" cy="14811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7450" y="312738"/>
            <a:ext cx="4752975" cy="15938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агропромышленного комплекса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6013" y="2205038"/>
          <a:ext cx="7850187" cy="4492623"/>
        </p:xfrm>
        <a:graphic>
          <a:graphicData uri="http://schemas.openxmlformats.org/drawingml/2006/table">
            <a:tbl>
              <a:tblPr/>
              <a:tblGrid>
                <a:gridCol w="2233612"/>
                <a:gridCol w="935038"/>
                <a:gridCol w="936625"/>
                <a:gridCol w="936625"/>
                <a:gridCol w="935037"/>
                <a:gridCol w="936625"/>
                <a:gridCol w="936625"/>
              </a:tblGrid>
              <a:tr h="7430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133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том числе на подпрограммы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12 875,2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12 448,9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28 540,7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28 222,9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98,9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219,2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</a:tr>
              <a:tr h="84133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«Развитие сельского хозяйства, пищевой и перерабатывающей промышленности»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5 817,7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54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6 720,8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3 361,0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3 361,0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57,8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723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«Эпизоотическое благопо-лучие Воскресенского муниципального округа»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1 297,5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119,9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144,9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98,3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5322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«Обеспечение реализации муниципальной программы»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4 098,8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4 586,2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5 258,9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5 258,9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128,3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841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Комплексное развитие сельских территорий Воскресенского муници-пального округа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1 661,2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1 022,0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19 775,9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19 460,6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98,4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11,7 раза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B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3309" name="TextBox 1"/>
          <p:cNvSpPr txBox="1">
            <a:spLocks noChangeArrowheads="1"/>
          </p:cNvSpPr>
          <p:nvPr/>
        </p:nvSpPr>
        <p:spPr bwMode="auto">
          <a:xfrm>
            <a:off x="7737475" y="1905000"/>
            <a:ext cx="936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(тыс.руб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53310" name="AutoShape 56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311" name="AutoShape 58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312" name="AutoShape 60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53313" name="Picture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b="10725"/>
          <a:stretch>
            <a:fillRect/>
          </a:stretch>
        </p:blipFill>
        <p:spPr bwMode="auto">
          <a:xfrm>
            <a:off x="6300788" y="312738"/>
            <a:ext cx="2373312" cy="1581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888" y="260350"/>
            <a:ext cx="7462837" cy="5794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Определения используемых терминов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119188"/>
            <a:ext cx="4103687" cy="1501775"/>
          </a:xfrm>
          <a:prstGeom prst="rect">
            <a:avLst/>
          </a:prstGeom>
          <a:solidFill>
            <a:srgbClr val="FFFFCC">
              <a:alpha val="48627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2888" y="2852738"/>
            <a:ext cx="7188200" cy="936625"/>
          </a:xfrm>
          <a:prstGeom prst="rect">
            <a:avLst/>
          </a:prstGeom>
          <a:solidFill>
            <a:srgbClr val="FFFFCC">
              <a:alpha val="48627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ДОХОДЫ  БЮДЖЕТА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12888" y="3933825"/>
            <a:ext cx="7188200" cy="863600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РАСХОДЫ  БЮДЖЕТА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12888" y="5013325"/>
            <a:ext cx="7181850" cy="719138"/>
          </a:xfrm>
          <a:prstGeom prst="rect">
            <a:avLst/>
          </a:prstGeom>
          <a:solidFill>
            <a:srgbClr val="FFFFCC">
              <a:alpha val="5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ДЕФИЦИТ  БЮДЖЕТА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Превышение расходов бюджета над его доходами</a:t>
            </a:r>
          </a:p>
        </p:txBody>
      </p:sp>
      <p:sp>
        <p:nvSpPr>
          <p:cNvPr id="10247" name="AutoShape 20" descr="https://cdn.culture.ru/images/33545f13-2400-5635-adc3-9b7bc232e5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519238" y="5949950"/>
            <a:ext cx="7181850" cy="668338"/>
          </a:xfrm>
          <a:prstGeom prst="rect">
            <a:avLst/>
          </a:prstGeom>
          <a:solidFill>
            <a:srgbClr val="FFFFCC">
              <a:alpha val="5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ПРОФИЦИТ  БЮДЖЕТА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Превышение доходов бюджета над его расходами</a:t>
            </a:r>
          </a:p>
        </p:txBody>
      </p:sp>
      <p:pic>
        <p:nvPicPr>
          <p:cNvPr id="10249" name="Picture 1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119188"/>
            <a:ext cx="27892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2988" y="1268413"/>
          <a:ext cx="7991475" cy="5545137"/>
        </p:xfrm>
        <a:graphic>
          <a:graphicData uri="http://schemas.openxmlformats.org/drawingml/2006/table">
            <a:tbl>
              <a:tblPr/>
              <a:tblGrid>
                <a:gridCol w="358775"/>
                <a:gridCol w="5041900"/>
                <a:gridCol w="676275"/>
                <a:gridCol w="763587"/>
                <a:gridCol w="503238"/>
                <a:gridCol w="647700"/>
              </a:tblGrid>
              <a:tr h="1018820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индикатора достижения цели/ 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непосредственного результата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измерения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непосредственного результата муниципальной программы, подпрограммы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пред-шествующий отчетному 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отчетный год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план 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</a:tr>
              <a:tr h="40168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1 «Развитие сельского хозяйства, пищевой и перерабатывающей промышленности  Воскресенского округа» до 2028 года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87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Общая посевная площадь с\х культур за отчетный период(включая площадь озимых культур отчетного года) в с\х организациях, КФХ , получающих субсидии на 1 га посевной площади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гектар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4882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3457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3457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22092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Посевная площадь с\х культур, на которой внесены минеральные удобрения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гектар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591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704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704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28525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Посевная площадь с\х культур, на которой применены пестициды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гектар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739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739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41409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Посевная площадь с\х культур, на которой внесены стимуляторы роста, гуминовые препараты и микроудобрения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гектар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</a:t>
                      </a:r>
                    </a:p>
                  </a:txBody>
                  <a:tcPr marL="4498" marR="4498" marT="4498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5404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Выплата молодым специалистам с\х организаций (КФХ) и молодым работникам с\х организаций ежемесячных доплат к заработной плате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человек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40168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отчетов, переданных с использованием телекоммуникационной системы «Контур.Экстерн»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единица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168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168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168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44915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Темп роста посевных площадей под урожай отчетного года в с\х организациях, КФХ к уровню года, предшествующего отчетному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97,4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98,8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50941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Темп роста условного поголовья скота в с\х организациях, КФХ в отчетном году к уровню года предшествующему отчетному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79,9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85,3</a:t>
                      </a:r>
                    </a:p>
                  </a:txBody>
                  <a:tcPr marL="4498" marR="4498" marT="4498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563938" y="101600"/>
            <a:ext cx="5183187" cy="11001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агропромышленного комплекса Воскресенского муниципального округа  Нижегородской области»</a:t>
            </a:r>
          </a:p>
        </p:txBody>
      </p:sp>
      <p:sp>
        <p:nvSpPr>
          <p:cNvPr id="54358" name="AutoShape 98" descr="http://png.pngtree.com/png-clipart/20220531/original/pngtree-illustration-of-harvest-tractor-with-ripe-wheat-ears-png-image_77969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4359" name="AutoShape 104" descr="Picture backgroun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4360" name="Picture 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1600"/>
            <a:ext cx="187325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7450" y="188913"/>
            <a:ext cx="7705725" cy="9366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«Развитие агропромышленного комплекса Воскресенского муниципального округа  Нижегородской области»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0" y="1238250"/>
          <a:ext cx="7921625" cy="3587750"/>
        </p:xfrm>
        <a:graphic>
          <a:graphicData uri="http://schemas.openxmlformats.org/drawingml/2006/table">
            <a:tbl>
              <a:tblPr/>
              <a:tblGrid>
                <a:gridCol w="300038"/>
                <a:gridCol w="4938712"/>
                <a:gridCol w="592138"/>
                <a:gridCol w="685800"/>
                <a:gridCol w="720725"/>
                <a:gridCol w="684212"/>
              </a:tblGrid>
              <a:tr h="37235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Темп роста выручки в с\х организациях  в отчетном году к уровню года, предшествующему отчетному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117,3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127,5</a:t>
                      </a:r>
                    </a:p>
                  </a:txBody>
                  <a:tcPr marL="4498" marR="4498" marT="4499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DFE"/>
                    </a:solidFill>
                  </a:tcPr>
                </a:tc>
              </a:tr>
              <a:tr h="4503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720" marR="6720" marT="6720" marB="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2 «Эпизоотическое благополучие Воскресенского муниципального округа» до 2028 года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6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Отношение количества ликвидированных очагов инфекции (в соответствии с инструкциями по борьбе с болезнями животных) к количеству возникших очагов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процент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29877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безнадзорных животных, подлежащих отлову впервые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голова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3742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Подпрограмма 3 «Комплексное развитие сельских территорий Воскресенского муниципального округа до 2025 года»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77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сельского населения в общей численности населения округа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процент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66,1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65,7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43212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дорожного полотна автомобильных дорог общего пользования местного значения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кв.м.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2450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13565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13565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374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Объем ввода (приобретения) жилья, предоставленного гражданам по договорам найма жилого помещения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кв.м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  <a:tr h="374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семей, улучшивших жилищные условия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семья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720" marR="6720" marT="6720" marB="0"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A"/>
                    </a:solidFill>
                  </a:tcPr>
                </a:tc>
              </a:tr>
            </a:tbl>
          </a:graphicData>
        </a:graphic>
      </p:graphicFrame>
      <p:pic>
        <p:nvPicPr>
          <p:cNvPr id="55371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/>
          <a:stretch>
            <a:fillRect/>
          </a:stretch>
        </p:blipFill>
        <p:spPr bwMode="auto">
          <a:xfrm>
            <a:off x="3635375" y="4992688"/>
            <a:ext cx="2586038" cy="16891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2" name="Picture 85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986338"/>
            <a:ext cx="25019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3" name="Picture 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05388"/>
            <a:ext cx="2520950" cy="167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851275" y="160338"/>
            <a:ext cx="4968875" cy="15938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«Благоустройство населенных пунктов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6013" y="2043113"/>
          <a:ext cx="7920037" cy="4781550"/>
        </p:xfrm>
        <a:graphic>
          <a:graphicData uri="http://schemas.openxmlformats.org/drawingml/2006/table">
            <a:tbl>
              <a:tblPr/>
              <a:tblGrid>
                <a:gridCol w="2253484"/>
                <a:gridCol w="943358"/>
                <a:gridCol w="1031774"/>
                <a:gridCol w="947884"/>
                <a:gridCol w="947884"/>
                <a:gridCol w="874970"/>
                <a:gridCol w="920683"/>
              </a:tblGrid>
              <a:tr h="69150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</a:tr>
              <a:tr h="8582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том числе на подпрограммы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79 041,6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89 752,0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135 682,1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128 991,4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95,1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163,2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/>
                    </a:solidFill>
                  </a:tcPr>
                </a:tc>
              </a:tr>
              <a:tr h="66076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«Содержание и ремонт дорог, мостов, мостовых переходов и тротуаров»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23 046,1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24 790,7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37 857,4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32 285,8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85,3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140,1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25757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«Уличное освещение»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8 468,3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9 745,9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9 675,9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8750,1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90,4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103,3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«Организация содержание мест захоронения»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3 661,0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3 765,4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3 710,,5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3 694,8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99,6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100,9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63093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«Содержание и ремонт прочих объектов благоустройства»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861,9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1 700,0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3 427,8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3 423,3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397,2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206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«Содержание объектов озеленения и цветников»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160,2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800,0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520,5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515,3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99,0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321,7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206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«Снос, демонтаж гаражей, сараев»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55,2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«Уборка и спил аварийных деревьев»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103,6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405" name="TextBox 1"/>
          <p:cNvSpPr txBox="1">
            <a:spLocks noChangeArrowheads="1"/>
          </p:cNvSpPr>
          <p:nvPr/>
        </p:nvSpPr>
        <p:spPr bwMode="auto">
          <a:xfrm>
            <a:off x="7596188" y="1765300"/>
            <a:ext cx="1368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(тыс.руб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56406" name="AutoShape 56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6407" name="AutoShape 58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6408" name="AutoShape 60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6409" name="AutoShape 5" descr="https://bogatyr.club/uploads/posts/2023-03/1679913775_bogatyr-club-p-risunok-parka-foni-instagram-62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56410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8275"/>
            <a:ext cx="24796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2988" y="153988"/>
          <a:ext cx="7850187" cy="6515100"/>
        </p:xfrm>
        <a:graphic>
          <a:graphicData uri="http://schemas.openxmlformats.org/drawingml/2006/table">
            <a:tbl>
              <a:tblPr/>
              <a:tblGrid>
                <a:gridCol w="2233612"/>
                <a:gridCol w="935038"/>
                <a:gridCol w="936625"/>
                <a:gridCol w="936625"/>
                <a:gridCol w="935037"/>
                <a:gridCol w="936625"/>
                <a:gridCol w="936625"/>
              </a:tblGrid>
              <a:tr h="82612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32" marB="45732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</a:tr>
              <a:tr h="701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«Награждение победителей, участвующих в конкурсах по  благоустройству»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145,0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175,0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174,0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99,4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701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«Мероприятия по содержанию и санитарной очистке территории»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5 925,3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7 544,4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8 293,4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8 288,4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139,9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003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«Адресное хозяйство»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676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Реализация проекта «Вам решать!»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38 076,5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37 945,5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99,7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701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Обработка административ-ных зданий в связи с увеличением случаев ГЛПС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620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Инициативное бюджетирование в округе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552,4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552,4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46209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«Приобретение техники и оборудования»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10 414,4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719,0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719,0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69314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«Содержание и обеспечение деятельности МБУ «Благоустройство»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14 683,3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23 828,0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22 657,4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22 657,4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154,3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6931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«Формирование комфортной городской среды на территории округа», в т.ч.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11 511,3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9 487,6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9 990,3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9 973,4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99,8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86,6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/>
                    </a:solidFill>
                  </a:tcPr>
                </a:tc>
              </a:tr>
              <a:tr h="4060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дворовых территорий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3 584,7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3 076,8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3 076,8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3 059,9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2F6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99,5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85,4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260350"/>
          <a:ext cx="7850187" cy="2952750"/>
        </p:xfrm>
        <a:graphic>
          <a:graphicData uri="http://schemas.openxmlformats.org/drawingml/2006/table">
            <a:tbl>
              <a:tblPr/>
              <a:tblGrid>
                <a:gridCol w="2376884"/>
                <a:gridCol w="791766"/>
                <a:gridCol w="936625"/>
                <a:gridCol w="936625"/>
                <a:gridCol w="935037"/>
                <a:gridCol w="936625"/>
                <a:gridCol w="936625"/>
              </a:tblGrid>
              <a:tr h="7708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36" marB="4573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DFE"/>
                    </a:solidFill>
                  </a:tcPr>
                </a:tc>
              </a:tr>
              <a:tr h="65449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Содержание объектов благоустройства и общественных территорий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1 718,0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1 718,4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1 718,4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65459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на содержание общественных пространств (установка видеонаблюдения 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339,6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339,6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  <a:tr h="8727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на поддержку муниципальных программ формирования современной городской среды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7 926,6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4 692,8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4 855,5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4 855,5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61,3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294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975263"/>
            <a:ext cx="2808288" cy="18716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3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79800"/>
            <a:ext cx="3384550" cy="30210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4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60963"/>
            <a:ext cx="2074862" cy="13811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5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5126038"/>
            <a:ext cx="2178050" cy="14493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6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79800"/>
            <a:ext cx="2136775" cy="14255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7" name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3560763"/>
            <a:ext cx="2046287" cy="13446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606550" y="173038"/>
            <a:ext cx="7200900" cy="7826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Сведения о достижении значений индикаторов и непосредственных результатов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2988" y="1125538"/>
          <a:ext cx="7993062" cy="5570537"/>
        </p:xfrm>
        <a:graphic>
          <a:graphicData uri="http://schemas.openxmlformats.org/drawingml/2006/table">
            <a:tbl>
              <a:tblPr/>
              <a:tblGrid>
                <a:gridCol w="432107"/>
                <a:gridCol w="2736669"/>
                <a:gridCol w="792194"/>
                <a:gridCol w="1152282"/>
                <a:gridCol w="1343707"/>
                <a:gridCol w="1536104"/>
              </a:tblGrid>
              <a:tr h="326072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отчётному*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отчётный год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0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735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Увеличение протяженности отремонтированных автомобильных дорог, мостов, мостовых переходов и тротуаров, дорог местного значения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км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111,1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71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Улучшение освещенности улиц и территорий и поддержание уличного освещения в исправном состоянии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745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уровня комплексного благоустройства дворовых территорий, общественных пространств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48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71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Содержание и санитарная очистка территорий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71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Повышение уровня комплексного благоустройства общественных пространств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89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отремонтированных автомобильных дорог, мостов, мостовых переходов и тротуаров к общему количеству муниципальных дорог, дорог местного значения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331913" y="173038"/>
            <a:ext cx="7475537" cy="78263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Сведения о достижении значений индикаторов и непосредственных результатов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2988" y="1000125"/>
          <a:ext cx="7993062" cy="2682875"/>
        </p:xfrm>
        <a:graphic>
          <a:graphicData uri="http://schemas.openxmlformats.org/drawingml/2006/table">
            <a:tbl>
              <a:tblPr/>
              <a:tblGrid>
                <a:gridCol w="432107"/>
                <a:gridCol w="2736669"/>
                <a:gridCol w="792194"/>
                <a:gridCol w="1152282"/>
                <a:gridCol w="1343707"/>
                <a:gridCol w="1536104"/>
              </a:tblGrid>
              <a:tr h="304875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отчётному*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отчётный год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1524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4420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замененных светильников, ламп от общего количества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442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благоустроенных дворовых территорий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442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содержания и санитарной очистки территории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  <a:tr h="442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комплексного благоустройства общественных пространств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marL="13848" marR="13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84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480" name="TextBox 1"/>
          <p:cNvSpPr txBox="1">
            <a:spLocks noChangeArrowheads="1"/>
          </p:cNvSpPr>
          <p:nvPr/>
        </p:nvSpPr>
        <p:spPr bwMode="auto">
          <a:xfrm>
            <a:off x="1038225" y="3790950"/>
            <a:ext cx="7977188" cy="3048000"/>
          </a:xfrm>
          <a:prstGeom prst="rect">
            <a:avLst/>
          </a:prstGeom>
          <a:solidFill>
            <a:srgbClr val="E6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результате реализации муниципальной программы: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Отремонтированы 16 дорог общего пользования местного значения протяженностью  11,2 км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Реализовано 11 проектов инициативного бюджетирования «Вам решать» по следующим направлениям: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 – ремонт автомобильных дорог; 2 -  ремонт тротуаров; 3 – ремонт водопроводов, 1 – благоустройство общественного пространства; 1 – установка детской площадки; 1 – теплая стоянка для пожарного автомобиля.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Выполнен первый этап благоустройства территории пл.Ленина р.п.Воскресенское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Благоустроено 8 дворовых территорий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Отремонтировано 4 памятника участникам Великой Отечественной войны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Приобретены и высажены на аллее саженцы каштанов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Произведено устройство 3 автомобильных парковок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Обустроена 81 контейнерная площадка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Приобретено 35 контейнеров для ТКО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Произведена замена 1028 ламп уличного освещения, дополнительно установлен 61 светильник</a:t>
            </a:r>
          </a:p>
          <a:p>
            <a:pPr eaLnBrk="1" hangingPunct="1"/>
            <a:r>
              <a:rPr lang="ru-RU"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Приобретены для МБУ «Благоустройство» фронтальный погрузчик, погрузчик ковшовый , снегоуборщик, отвал снеговой, дизель-генератор.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95738" y="168275"/>
            <a:ext cx="4803775" cy="159385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«Развитие жилищно-коммунального хозяйства и охраны окружающей среды Воскресенского муниципального округа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 Нижегородской области»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4425" y="2133600"/>
          <a:ext cx="7850188" cy="4608513"/>
        </p:xfrm>
        <a:graphic>
          <a:graphicData uri="http://schemas.openxmlformats.org/drawingml/2006/table">
            <a:tbl>
              <a:tblPr/>
              <a:tblGrid>
                <a:gridCol w="2304876"/>
                <a:gridCol w="863774"/>
                <a:gridCol w="936996"/>
                <a:gridCol w="936254"/>
                <a:gridCol w="935037"/>
                <a:gridCol w="936625"/>
                <a:gridCol w="936625"/>
              </a:tblGrid>
              <a:tr h="83407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11" marB="45711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214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расходы на реализацию программы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том числе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14 176,5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43 247,5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32 194,3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17 806,3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55,3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125,6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BF9"/>
                    </a:solidFill>
                  </a:tcPr>
                </a:tc>
              </a:tr>
              <a:tr h="52421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и установка энергосберегающих насосов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731,8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800,0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788,7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768,6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97,5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43762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АСУ для замены башен «Рожновского»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298,0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423,5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423,5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142,1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Возмещение расходов по бане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894,3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806,1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806,1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90,1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0520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Возмещение убытков котельной в п.Калиниха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117,5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673,8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673,8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573,4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564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на муниципальных водопроводах санитарно-защитной зоны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414,0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414,0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564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на погашение убытков (по задолженности за электроэнергию)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2500,6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2350,0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2350,0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94,0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1517" name="TextBox 1"/>
          <p:cNvSpPr txBox="1">
            <a:spLocks noChangeArrowheads="1"/>
          </p:cNvSpPr>
          <p:nvPr/>
        </p:nvSpPr>
        <p:spPr bwMode="auto">
          <a:xfrm>
            <a:off x="7596188" y="1798638"/>
            <a:ext cx="1368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(тыс.руб</a:t>
            </a:r>
            <a:r>
              <a:rPr lang="ru-RU" altLang="ru-RU" sz="1200">
                <a:latin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61518" name="AutoShape 56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519" name="AutoShape 58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520" name="AutoShape 60" descr="https://ysia.ru/wp-content/uploads/2019/05/A9C28044-53BF-4E44-BB5F-0A08678E039B.jpe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521" name="AutoShape 5" descr="https://bogatyr.club/uploads/posts/2023-03/1679913775_bogatyr-club-p-risunok-parka-foni-instagram-62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61522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77800"/>
            <a:ext cx="2703512" cy="18002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115888"/>
          <a:ext cx="7850187" cy="6626225"/>
        </p:xfrm>
        <a:graphic>
          <a:graphicData uri="http://schemas.openxmlformats.org/drawingml/2006/table">
            <a:tbl>
              <a:tblPr/>
              <a:tblGrid>
                <a:gridCol w="2304876"/>
                <a:gridCol w="863774"/>
                <a:gridCol w="936996"/>
                <a:gridCol w="936254"/>
                <a:gridCol w="935037"/>
                <a:gridCol w="936625"/>
                <a:gridCol w="936625"/>
              </a:tblGrid>
              <a:tr h="98359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36" marB="45736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Взносы на капремонт по муниципальному жилфонду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176,0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166,9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100,2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Капитальный ремонт и АВР на водопроводных сетях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3800,9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6090,1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6064,9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99,6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159,6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труб для заме- ны водопроводных сетей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649,8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649,8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6,8 раза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18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Промывка централизованной системы водоотведения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261,5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261,5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261,8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080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генератора и перекачивающего насоса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394,2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381,1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96,7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146,6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3893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и установка гидрантов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водопроводных и канализационных колодцев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293,7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293,7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Лабораторный контроль качества питьевой воды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287,0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292,5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292,5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101,9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Устройство скважины в п.Калиниха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459,2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459,2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Обслуживание и ремонт водопроводных скважин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535,0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455,0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5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Расходы на лицензирование водопроводных скважин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2572" name="Picture 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6050"/>
            <a:ext cx="158273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188913"/>
          <a:ext cx="7850187" cy="3827462"/>
        </p:xfrm>
        <a:graphic>
          <a:graphicData uri="http://schemas.openxmlformats.org/drawingml/2006/table">
            <a:tbl>
              <a:tblPr/>
              <a:tblGrid>
                <a:gridCol w="2304876"/>
                <a:gridCol w="863774"/>
                <a:gridCol w="936996"/>
                <a:gridCol w="936254"/>
                <a:gridCol w="935037"/>
                <a:gridCol w="936625"/>
                <a:gridCol w="936625"/>
              </a:tblGrid>
              <a:tr h="88739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2" marB="45722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2023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(первонач.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(уточн. план)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2024 год (отчет)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 к уточн. плану)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220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к 2023 году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63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вакуумной машины КО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505Б1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7400,0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735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Разработка Схемы теплоснаб-жения и Схемы водоснаб-жения и водоотведения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4229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машины вакуумной ГАЗ-3307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735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 по ликвидации свалок и объектов размещения отходов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4174,3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33500,0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2136,2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2125,7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99,5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50,9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  <a:tr h="6735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Разработка ПСД на ликвидацию (рекультивацию) свалок отходов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4871,5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6829,1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AFD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94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3548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4075" y="-4059238"/>
            <a:ext cx="11607800" cy="755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3549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67238"/>
            <a:ext cx="2736850" cy="18240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50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484688"/>
            <a:ext cx="2338388" cy="172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51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84688"/>
            <a:ext cx="2376487" cy="172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888" y="260350"/>
            <a:ext cx="7634287" cy="5794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Определения используемых терминов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19250" y="1057275"/>
            <a:ext cx="4046538" cy="1998663"/>
          </a:xfrm>
          <a:prstGeom prst="rect">
            <a:avLst/>
          </a:prstGeom>
          <a:solidFill>
            <a:srgbClr val="FFFFCC">
              <a:alpha val="5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МЕЖБЮДЖЕТНЫЕ  ОТНОШЕНИЯ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  <a:p>
            <a:pPr algn="ctr" eaLnBrk="1" hangingPunct="1">
              <a:defRPr/>
            </a:pP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19250" y="3284538"/>
            <a:ext cx="6897688" cy="1584325"/>
          </a:xfrm>
          <a:prstGeom prst="rect">
            <a:avLst/>
          </a:prstGeom>
          <a:solidFill>
            <a:srgbClr val="FFFFCC">
              <a:alpha val="5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МУНИЦИПАЛЬНАЯ  ПРОГРАММА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</p:txBody>
      </p:sp>
      <p:sp>
        <p:nvSpPr>
          <p:cNvPr id="11269" name="AutoShape 20" descr="https://cdn.culture.ru/images/33545f13-2400-5635-adc3-9b7bc232e5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270" name="AutoShape 2" descr="https://cdn.culture.ru/images/a2de2063-53ff-5b8e-ad5b-0251460f859b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19250" y="5084763"/>
            <a:ext cx="6897688" cy="1512887"/>
          </a:xfrm>
          <a:prstGeom prst="rect">
            <a:avLst/>
          </a:prstGeom>
          <a:solidFill>
            <a:srgbClr val="FFFFCC">
              <a:alpha val="5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МУНИЦИПАЛЬНЫЙ   ДОЛГ</a:t>
            </a:r>
          </a:p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принятыми на себя муниципальным образованием</a:t>
            </a:r>
          </a:p>
        </p:txBody>
      </p:sp>
      <p:sp>
        <p:nvSpPr>
          <p:cNvPr id="11272" name="AutoShape 10" descr="Picture background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3" name="Picture 13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71563"/>
            <a:ext cx="25209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987675" y="206375"/>
            <a:ext cx="5256213" cy="7826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Сведения о достижении значений индикаторов достижения цели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6013" y="1125538"/>
          <a:ext cx="7848600" cy="5543550"/>
        </p:xfrm>
        <a:graphic>
          <a:graphicData uri="http://schemas.openxmlformats.org/drawingml/2006/table">
            <a:tbl>
              <a:tblPr/>
              <a:tblGrid>
                <a:gridCol w="424297"/>
                <a:gridCol w="2687208"/>
                <a:gridCol w="777876"/>
                <a:gridCol w="1131456"/>
                <a:gridCol w="1319422"/>
                <a:gridCol w="1508342"/>
              </a:tblGrid>
              <a:tr h="343967"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Индикатор достижения цели/непосредственный результат (наименование)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измерения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Значения индикатора достижения цели/ непосредственного результата муниципальной программы, подпрограммы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год, предшествующий отчётному*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отчётный год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</a:tr>
              <a:tr h="17198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>
                        <a:alpha val="47842"/>
                      </a:srgbClr>
                    </a:solidFill>
                  </a:tcPr>
                </a:tc>
              </a:tr>
              <a:tr h="62842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технологических нарушений на системах теплоснабжения, водоснабжения, водоотведения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756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обращений (жалоб) в органы МСУ и поставщикам услуг со стороны потребителей на предоставляемые услуги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633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ветхого и изношенного оборудова- ния от общего на системах инженерной инфраструктуры ЖКХ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52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455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Ежегодный объем поставляемой тепло- вой энергии потребителям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Гкал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20080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14270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20080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508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Ежегодный объем поставляемой питьевой воды потребителям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Тыс.м3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379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Ежегодный прием и очистка сточных вод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Тыс.м3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124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125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124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530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проб отобранных на лабораторный контроль качества питьевой воды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  <a:tr h="53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неудовлетворительных проб качества питьевой воды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шт.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847" marR="13847" marT="0" marB="0" anchor="ctr" horzOverflow="overflow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3F1">
                        <a:alpha val="47451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4598" name="Picture 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06363"/>
            <a:ext cx="158273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755650"/>
            <a:ext cx="21669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218113"/>
            <a:ext cx="23034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554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068638"/>
            <a:ext cx="23764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5665788" y="4114800"/>
            <a:ext cx="3411537" cy="1884363"/>
          </a:xfrm>
          <a:prstGeom prst="wedgeEllipseCallout">
            <a:avLst/>
          </a:prstGeom>
          <a:solidFill>
            <a:srgbClr val="E6FDFE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Компенсация части родительской платы за содержание ребенка в  детских дошкольных учреждениях  –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2,0 млн. рублей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3B1D15"/>
                </a:solidFill>
                <a:latin typeface="Tahoma" pitchFamily="34" charset="0"/>
                <a:cs typeface="Tahoma" pitchFamily="34" charset="0"/>
              </a:rPr>
              <a:t>(404 ребенка)</a:t>
            </a:r>
          </a:p>
        </p:txBody>
      </p:sp>
      <p:sp>
        <p:nvSpPr>
          <p:cNvPr id="29" name="Овальная выноска 28"/>
          <p:cNvSpPr/>
          <p:nvPr/>
        </p:nvSpPr>
        <p:spPr>
          <a:xfrm>
            <a:off x="1057275" y="1025525"/>
            <a:ext cx="3640138" cy="2474913"/>
          </a:xfrm>
          <a:prstGeom prst="wedgeEllipseCallout">
            <a:avLst/>
          </a:prstGeom>
          <a:solidFill>
            <a:srgbClr val="F3F8E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400" b="1" dirty="0" smtClean="0">
              <a:solidFill>
                <a:srgbClr val="4B2203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 помещениями  – 39,9 млн. рублей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(14 человек)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5916613" y="1700213"/>
            <a:ext cx="3133725" cy="1873250"/>
          </a:xfrm>
          <a:prstGeom prst="wedgeEllipseCallout">
            <a:avLst/>
          </a:prstGeom>
          <a:solidFill>
            <a:srgbClr val="FFFFCC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4B2203"/>
                </a:solidFill>
                <a:latin typeface="Tahoma" pitchFamily="34" charset="0"/>
                <a:cs typeface="Tahoma" pitchFamily="34" charset="0"/>
              </a:rPr>
              <a:t>Осуществление социальных выплат молодым семьям на приобретение или строительство жилья  – 2,1 млн. рублей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4B2203"/>
                </a:solidFill>
                <a:latin typeface="Tahoma" pitchFamily="34" charset="0"/>
                <a:cs typeface="Tahoma" pitchFamily="34" charset="0"/>
              </a:rPr>
              <a:t> (2 семьи)</a:t>
            </a:r>
          </a:p>
        </p:txBody>
      </p:sp>
      <p:sp>
        <p:nvSpPr>
          <p:cNvPr id="65544" name="AutoShape 11" descr="https://www.kolos-74.ru/media/k2/items/cache/76b6239ab3d59e8abf27801967772898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8888" y="133350"/>
            <a:ext cx="7561262" cy="6731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СОЦИАЛЬНАЯ   ПОЛИТИКА</a:t>
            </a:r>
            <a:endParaRPr lang="ru-RU" alt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dirty="0" smtClean="0">
              <a:solidFill>
                <a:srgbClr val="475A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6" name="AutoShape 13" descr="https://tatarstan.ru/file/news/861_n2132437_big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1057275" y="3849688"/>
            <a:ext cx="3744913" cy="247332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400" b="1" dirty="0" smtClean="0">
              <a:solidFill>
                <a:srgbClr val="4B2203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Материальная помощь в связи с организацией захоронения военнослужащих, погибших в ходе выполнения боевых задач в зоне СВО  – 1,3 млн. рублей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(18 человек)</a:t>
            </a:r>
          </a:p>
        </p:txBody>
      </p:sp>
      <p:sp>
        <p:nvSpPr>
          <p:cNvPr id="65548" name="AutoShape 13" descr="Picture background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9" name="AutoShape 19" descr="Picture background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4572000" y="993775"/>
            <a:ext cx="3975100" cy="1592263"/>
          </a:xfrm>
          <a:prstGeom prst="plaque">
            <a:avLst/>
          </a:prstGeom>
          <a:solidFill>
            <a:srgbClr val="FFFFCC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Оказание материальной помощи гражданам (на лечение, в связи с пожаром дома, в трудной жизненной ситуации) - 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0,6 млн. рублей (12 человек)</a:t>
            </a:r>
          </a:p>
        </p:txBody>
      </p:sp>
      <p:sp>
        <p:nvSpPr>
          <p:cNvPr id="5" name="Табличка 4"/>
          <p:cNvSpPr/>
          <p:nvPr/>
        </p:nvSpPr>
        <p:spPr>
          <a:xfrm>
            <a:off x="1419225" y="2924175"/>
            <a:ext cx="4214813" cy="1511300"/>
          </a:xfrm>
          <a:prstGeom prst="plaque">
            <a:avLst/>
          </a:prstGeom>
          <a:solidFill>
            <a:srgbClr val="FFFFCC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по муниципальной программе «Социальная поддержка семей Воскресенского муниципального округа»  -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0,4 млн.рублей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4767263" y="5013325"/>
            <a:ext cx="3887787" cy="1584325"/>
          </a:xfrm>
          <a:prstGeom prst="plaque">
            <a:avLst/>
          </a:prstGeom>
          <a:solidFill>
            <a:srgbClr val="FFFFCC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по муниципальной программе «Социальная поддержка ветеранов и инвалидов Воскресенского муниципального округа» -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2,0 млн.рублей</a:t>
            </a: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293813" y="206375"/>
            <a:ext cx="7502525" cy="57943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СОЦИАЛЬНАЯ  ПОЛИТИКА</a:t>
            </a:r>
          </a:p>
        </p:txBody>
      </p:sp>
      <p:pic>
        <p:nvPicPr>
          <p:cNvPr id="6656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581525"/>
            <a:ext cx="2016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373688"/>
            <a:ext cx="19446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62050"/>
            <a:ext cx="23780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65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4230" b="6659"/>
          <a:stretch>
            <a:fillRect/>
          </a:stretch>
        </p:blipFill>
        <p:spPr bwMode="auto">
          <a:xfrm>
            <a:off x="6067425" y="2781300"/>
            <a:ext cx="2008188" cy="20875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55688" y="1268413"/>
          <a:ext cx="7850187" cy="2981325"/>
        </p:xfrm>
        <a:graphic>
          <a:graphicData uri="http://schemas.openxmlformats.org/drawingml/2006/table">
            <a:tbl>
              <a:tblPr/>
              <a:tblGrid>
                <a:gridCol w="563984"/>
                <a:gridCol w="1956916"/>
                <a:gridCol w="1427957"/>
                <a:gridCol w="1235918"/>
                <a:gridCol w="1296987"/>
                <a:gridCol w="1368425"/>
              </a:tblGrid>
              <a:tr h="77273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 п\п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Виды долговых обязательств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Величина муниципального долга на 1 января 2024 года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Привлечено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2024 году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Погашено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2024 году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Величина муниципального долга на 1 января 2025 года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Кредиты кредитных организаций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6580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Муниципальные ценные бумаги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91450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Бюджетные кредиты, полученные от других бюджетов бюджетной системы Российской Федерации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5 500 000,00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5 000 000,00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10 500 000,0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21912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Муниципальные гарантии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4336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299" marR="54299" marT="0" marB="0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 объем муниципального долга</a:t>
                      </a:r>
                    </a:p>
                  </a:txBody>
                  <a:tcPr marL="54299" marR="54299" marT="0" marB="0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5 500 000,00</a:t>
                      </a:r>
                    </a:p>
                  </a:txBody>
                  <a:tcPr marL="54299" marR="54299" marT="0" marB="0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5 000 000,00</a:t>
                      </a:r>
                    </a:p>
                  </a:txBody>
                  <a:tcPr marL="54299" marR="54299" marT="0" marB="0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4299" marR="54299" marT="0" marB="0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10 500 000,0</a:t>
                      </a:r>
                    </a:p>
                  </a:txBody>
                  <a:tcPr marL="54299" marR="54299" marT="0" marB="0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59113" y="115888"/>
            <a:ext cx="5761037" cy="7842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Структура муниципального долга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Воскресенского муниципального округа</a:t>
            </a:r>
            <a:endParaRPr lang="ru-RU" altLang="zh-CN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055191" y="4290418"/>
            <a:ext cx="7850187" cy="2462213"/>
          </a:xfrm>
          <a:prstGeom prst="rect">
            <a:avLst/>
          </a:prstGeom>
          <a:solidFill>
            <a:srgbClr val="FAFCF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долг 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Воскресенского муниципального округа на 1 января 2024 года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составлял 5500 рублей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августе 2024 года получен на возвратной и возмездной основе из областного бюджета бюджетный кредит на частичное покрытие дефицита бюджета Воскресенского муниципального округа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сумме 5 000 000 рублей 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0,1 процента годовых. Возврат кредита запланирован в 2026 году в сумме 1 500 000 рублей и в 2027 году в сумме 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3 500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рублей.</a:t>
            </a:r>
          </a:p>
          <a:p>
            <a:pPr>
              <a:defRPr/>
            </a:pPr>
            <a:r>
              <a:rPr lang="ru-RU" sz="1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долг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Воскресенского муниципального округа на 1 января 2025 года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составил 10 500 000 рублей.</a:t>
            </a:r>
            <a:endParaRPr lang="ru-RU" sz="11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Верхний предел муниципального долга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Воскресенского муниципального округа на 1 января 2025 года утвержден в размере 10 500 000 рублей, в т.ч.верхний предел долга по муниципальным гарантиям Воскресенского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муниципального округа на 1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января 2025 года – в размере 0 рублей. </a:t>
            </a:r>
          </a:p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Расходы на обслуживание муниципального долга 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году составили 7,3 тыс.рублей, что соответствует предельным расходам на обслуживание муниципального долга.</a:t>
            </a:r>
          </a:p>
          <a:p>
            <a:pPr algn="ctr">
              <a:defRPr/>
            </a:pP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Размер муниципального долга и расходы на его обслуживание соответствуют требованиям, установленным  Бюджетным кодексом РФ.</a:t>
            </a:r>
          </a:p>
        </p:txBody>
      </p:sp>
      <p:sp>
        <p:nvSpPr>
          <p:cNvPr id="67639" name="TextBox 6"/>
          <p:cNvSpPr txBox="1">
            <a:spLocks noChangeArrowheads="1"/>
          </p:cNvSpPr>
          <p:nvPr/>
        </p:nvSpPr>
        <p:spPr bwMode="auto">
          <a:xfrm>
            <a:off x="7451725" y="900113"/>
            <a:ext cx="1008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ahoma" pitchFamily="34" charset="0"/>
                <a:cs typeface="Tahoma" pitchFamily="34" charset="0"/>
              </a:rPr>
              <a:t>(в рублях)</a:t>
            </a:r>
          </a:p>
        </p:txBody>
      </p:sp>
      <p:pic>
        <p:nvPicPr>
          <p:cNvPr id="67640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15888"/>
            <a:ext cx="14398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188913"/>
            <a:ext cx="7345362" cy="863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Отчет об использовании ассигнований резервного фонда администрации округа </a:t>
            </a:r>
          </a:p>
        </p:txBody>
      </p:sp>
      <p:sp>
        <p:nvSpPr>
          <p:cNvPr id="68611" name="Прямоугольник 1"/>
          <p:cNvSpPr>
            <a:spLocks noChangeArrowheads="1"/>
          </p:cNvSpPr>
          <p:nvPr/>
        </p:nvSpPr>
        <p:spPr bwMode="auto">
          <a:xfrm>
            <a:off x="1116013" y="1196975"/>
            <a:ext cx="7880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612" name="TextBox 12"/>
          <p:cNvSpPr txBox="1">
            <a:spLocks noChangeArrowheads="1"/>
          </p:cNvSpPr>
          <p:nvPr/>
        </p:nvSpPr>
        <p:spPr bwMode="auto">
          <a:xfrm>
            <a:off x="7270750" y="1052513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>
                <a:latin typeface="Tahoma" pitchFamily="34" charset="0"/>
                <a:cs typeface="Tahoma" pitchFamily="34" charset="0"/>
              </a:rPr>
              <a:t>(в рублях)</a:t>
            </a: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1601788" y="1328738"/>
            <a:ext cx="6659562" cy="923925"/>
          </a:xfrm>
          <a:prstGeom prst="rect">
            <a:avLst/>
          </a:prstGeom>
          <a:solidFill>
            <a:srgbClr val="E6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       </a:t>
            </a:r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Назначено на год:                                     1 970 000,00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Исполнено:                                                1 685 243,74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Остаток ассигнований на 01.01.2025:            284 756,26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331913" y="2420938"/>
            <a:ext cx="7664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AC0000"/>
                </a:solidFill>
                <a:latin typeface="Tahoma" pitchFamily="34" charset="0"/>
                <a:cs typeface="Tahoma" pitchFamily="34" charset="0"/>
              </a:rPr>
              <a:t>Резервный фонд направлен на расходы по следующим разделам</a:t>
            </a:r>
            <a:r>
              <a:rPr lang="ru-RU" sz="1600">
                <a:solidFill>
                  <a:srgbClr val="AC0000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1258888" y="2997200"/>
            <a:ext cx="7597775" cy="3692525"/>
          </a:xfrm>
          <a:prstGeom prst="rect">
            <a:avLst/>
          </a:prstGeom>
          <a:solidFill>
            <a:srgbClr val="FAF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Социальное обеспечение населения                   1 260 000,00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(оказание материальной помощи на организацию похорон военнослужащих (18 человек), погибших в ходе выполнения боевых задач в зоне СВО)</a:t>
            </a:r>
          </a:p>
          <a:p>
            <a:pPr eaLnBrk="1" hangingPunct="1"/>
            <a:endParaRPr lang="ru-RU" sz="160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AutoNum type="arabicPeriod" startAt="2"/>
            </a:pP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Гражданская оборона                                            30 000,00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(приобретение информационных материалов по тематике гражданской обороны и размещения их в подъездах многоквартирных домов)</a:t>
            </a:r>
          </a:p>
          <a:p>
            <a:pPr eaLnBrk="1" hangingPunct="1"/>
            <a:endParaRPr lang="ru-RU" sz="16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  Коммунальное хозяйство                                      198 011,74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в том числе: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предоставление субсидии МУП ЖКХ «Водоканал» на проведение 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неотложных работ по подготовке к отопительному сезону 2024-2025гг котельной в п.Калиниха                                                    136 011,74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предоставление субсидии МУП ЖКХ «Водоканал» на выполнение обследования технического состояния строительных конструкций нежилого здания бани в р.п.Воскресенское                                            62 000,00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188913"/>
            <a:ext cx="7737475" cy="863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Отчет об использовании ассигнований резервного фонда  администрации округа</a:t>
            </a:r>
          </a:p>
        </p:txBody>
      </p:sp>
      <p:sp>
        <p:nvSpPr>
          <p:cNvPr id="69635" name="Прямоугольник 1"/>
          <p:cNvSpPr>
            <a:spLocks noChangeArrowheads="1"/>
          </p:cNvSpPr>
          <p:nvPr/>
        </p:nvSpPr>
        <p:spPr bwMode="auto">
          <a:xfrm>
            <a:off x="1116013" y="1196975"/>
            <a:ext cx="7880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9636" name="TextBox 2"/>
          <p:cNvSpPr txBox="1">
            <a:spLocks noChangeArrowheads="1"/>
          </p:cNvSpPr>
          <p:nvPr/>
        </p:nvSpPr>
        <p:spPr bwMode="auto">
          <a:xfrm>
            <a:off x="1258888" y="1389063"/>
            <a:ext cx="7634287" cy="3386137"/>
          </a:xfrm>
          <a:prstGeom prst="rect">
            <a:avLst/>
          </a:prstGeom>
          <a:solidFill>
            <a:srgbClr val="FAF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4.   Другие общегосударственные вопросы                    185 232,00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в том числе: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приобретение отпугивающих средств от животных                         18 592,00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на оплату расходов, связанных с организацией и проведением 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похорон одиноко проживающих граждан и лиц без определенного 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места жительства (4 человека)                                                         95 640,00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на организацию похорон 1 человека, погибшего в ходе 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выполнения специальных боевых задач в зоне СВО, не имеющего 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родственников                                                                                 71 000,00</a:t>
            </a:r>
          </a:p>
          <a:p>
            <a:pPr eaLnBrk="1" hangingPunct="1"/>
            <a:endParaRPr lang="ru-RU" sz="14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5.  Другие вопросы в области образования                      12 000,00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в том числе:</a:t>
            </a:r>
          </a:p>
          <a:p>
            <a:pPr eaLnBrk="1" hangingPunct="1"/>
            <a:r>
              <a:rPr lang="ru-RU" sz="1400">
                <a:latin typeface="Tahoma" pitchFamily="34" charset="0"/>
                <a:cs typeface="Tahoma" pitchFamily="34" charset="0"/>
              </a:rPr>
              <a:t>- на организацию поездки учащихся Егоровского филиала Богородской школы в г.Н.Новгород с целью посещения экскурсии в Парке Победы и музея СВО    12 000,00</a:t>
            </a:r>
          </a:p>
          <a:p>
            <a:pPr eaLnBrk="1" hangingPunct="1"/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9637" name="Picture 4" descr="http://voskresenskoe-adm.ru/media/cache/b1/9d/df/7d/61/eb/b19ddf7d61eb59a59904e80a049c13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13325"/>
            <a:ext cx="29051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270" r="48412" b="3941"/>
          <a:stretch>
            <a:fillRect/>
          </a:stretch>
        </p:blipFill>
        <p:spPr bwMode="auto">
          <a:xfrm>
            <a:off x="4356100" y="4773613"/>
            <a:ext cx="22431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3964" r="14861"/>
          <a:stretch>
            <a:fillRect/>
          </a:stretch>
        </p:blipFill>
        <p:spPr bwMode="auto">
          <a:xfrm>
            <a:off x="6391275" y="4891088"/>
            <a:ext cx="25193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188913"/>
            <a:ext cx="7345362" cy="863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Отчет об использовании бюджетных ассигнований дорожного фонда округа </a:t>
            </a:r>
          </a:p>
        </p:txBody>
      </p:sp>
      <p:sp>
        <p:nvSpPr>
          <p:cNvPr id="70659" name="TextBox 12"/>
          <p:cNvSpPr txBox="1">
            <a:spLocks noChangeArrowheads="1"/>
          </p:cNvSpPr>
          <p:nvPr/>
        </p:nvSpPr>
        <p:spPr bwMode="auto">
          <a:xfrm>
            <a:off x="7524750" y="1125538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>
                <a:latin typeface="Tahoma" pitchFamily="34" charset="0"/>
                <a:cs typeface="Tahoma" pitchFamily="34" charset="0"/>
              </a:rPr>
              <a:t>(в тыс.руб.)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6013" y="1125538"/>
          <a:ext cx="7777162" cy="5656262"/>
        </p:xfrm>
        <a:graphic>
          <a:graphicData uri="http://schemas.openxmlformats.org/drawingml/2006/table">
            <a:tbl>
              <a:tblPr/>
              <a:tblGrid>
                <a:gridCol w="4830606"/>
                <a:gridCol w="1607039"/>
                <a:gridCol w="1339517"/>
              </a:tblGrid>
              <a:tr h="1940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показателей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(в тыс.рублей)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Бюджет субъекта Российской Федерации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Местный бюджет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E8"/>
                    </a:solidFill>
                  </a:tcPr>
                </a:tc>
              </a:tr>
              <a:tr h="4412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Остатки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бюджетных ассигнований дорожного фонда, не использованные в отчетном году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1 января 2024 года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6 103,1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</a:tr>
              <a:tr h="470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Объемы поступлений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бюджет округа и иных средств, учитываемых при формировании дорожного фонда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12 391,8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26 592,3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7"/>
                    </a:solidFill>
                  </a:tcPr>
                </a:tc>
              </a:tr>
              <a:tr h="3550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Израсходовано средств - всего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в том числе на: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12 391,8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25 185,9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техническое обслуживание и содержание дорог в зимний период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8 148,0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спецтехники Амкодор 332 (фронтальный погрузчик) 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1 971,7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3733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приобретение навесного оборудования для спец.техники (снегоубощик)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250,0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2812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нанесение горизонтальной разметки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67,8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3957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капитальный ремонт и ремонт автомобильных дорог общего пользования, в том числе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14 748,4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BFE"/>
                    </a:solidFill>
                  </a:tcPr>
                </a:tc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рамках проектов инициативного бюджетирования «Вам решать»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6 360,1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59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рамках проектов инициативного бюджетирования «Комплексное развитие сельских территорий»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3 735,5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 счет субсидии из областного бюджета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12 391,8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652,3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89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 счет акцизов на нефтепродукты 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4 000,5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1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Остатки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бюджетных ассигнований дорожного фонда, не использованные в отчетном году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 1 января 2025 года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7 509,5</a:t>
                      </a:r>
                    </a:p>
                  </a:txBody>
                  <a:tcPr marL="7632" marR="7632" marT="7631" marB="0" anchor="ctr" horzOverflow="overflow">
                    <a:lnL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98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319713" y="4005263"/>
            <a:ext cx="3216275" cy="271145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1613" y="4475163"/>
            <a:ext cx="3216275" cy="2279650"/>
          </a:xfrm>
          <a:prstGeom prst="rect">
            <a:avLst/>
          </a:prstGeom>
          <a:solidFill>
            <a:schemeClr val="bg1"/>
          </a:solidFill>
          <a:ln>
            <a:solidFill>
              <a:srgbClr val="D497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4" name="Прямоугольник 1"/>
          <p:cNvSpPr>
            <a:spLocks noChangeArrowheads="1"/>
          </p:cNvSpPr>
          <p:nvPr/>
        </p:nvSpPr>
        <p:spPr bwMode="auto">
          <a:xfrm>
            <a:off x="1127125" y="1087438"/>
            <a:ext cx="7880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8888" y="188913"/>
            <a:ext cx="7345362" cy="863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Отчет об использовании бюджетных ассигнований дорожного фонда округа </a:t>
            </a:r>
          </a:p>
        </p:txBody>
      </p:sp>
      <p:sp>
        <p:nvSpPr>
          <p:cNvPr id="71686" name="TextBox 2"/>
          <p:cNvSpPr txBox="1">
            <a:spLocks noChangeArrowheads="1"/>
          </p:cNvSpPr>
          <p:nvPr/>
        </p:nvSpPr>
        <p:spPr bwMode="auto">
          <a:xfrm>
            <a:off x="5381625" y="4038600"/>
            <a:ext cx="3049588" cy="2678113"/>
          </a:xfrm>
          <a:prstGeom prst="rect">
            <a:avLst/>
          </a:prstGeom>
          <a:solidFill>
            <a:srgbClr val="FF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 рамках реализации проектов инициативного бюджетирования «Вам решать» произведены: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-ремонт тротуаров по ул.Ленина и ул.Октябрьская в р.п.Воскресенское;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-ремонт дорог в п.Калиниха на ул. Полевая, Маяковского, Ворошилова, Кооперативная;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-ремонт дорог в с.Воздвиженское на ул.Калинина, Синявина, Кирова, Куйбышева, Школьная;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ремонт дорог в с.Владимирское на  ул.Культуры, Пролетарская, ул.1 Мая, тротуара по ул.Советская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9713" y="1181100"/>
            <a:ext cx="3216275" cy="2638425"/>
          </a:xfrm>
          <a:prstGeom prst="rect">
            <a:avLst/>
          </a:prstGeom>
          <a:solidFill>
            <a:schemeClr val="bg1"/>
          </a:solidFill>
          <a:ln>
            <a:solidFill>
              <a:srgbClr val="99C43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8" name="TextBox 8"/>
          <p:cNvSpPr txBox="1">
            <a:spLocks noChangeArrowheads="1"/>
          </p:cNvSpPr>
          <p:nvPr/>
        </p:nvSpPr>
        <p:spPr bwMode="auto">
          <a:xfrm>
            <a:off x="5499100" y="1254125"/>
            <a:ext cx="2808288" cy="2492375"/>
          </a:xfrm>
          <a:prstGeom prst="rect">
            <a:avLst/>
          </a:prstGeom>
          <a:solidFill>
            <a:srgbClr val="FF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 рамках реализации программы Комплексного развития сельских территорий произведен ремонт дорог в населенных пунктах: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р.п.Воскресенское (ул.Панфилова)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д.Безводное (ул.Колхозная)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д.Калиниха (ул.Береговая и ул.Центральная)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д.Осиновка (ул.Школьная и ул.Октябрьская)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д.Елкино (ул.Школьная)</a:t>
            </a:r>
          </a:p>
          <a:p>
            <a:pPr eaLnBrk="1" hangingPunct="1"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- д.Лобачи (ул.Молодежная)</a:t>
            </a:r>
          </a:p>
        </p:txBody>
      </p:sp>
      <p:pic>
        <p:nvPicPr>
          <p:cNvPr id="71689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4271" r="4407" b="4263"/>
          <a:stretch>
            <a:fillRect/>
          </a:stretch>
        </p:blipFill>
        <p:spPr bwMode="auto">
          <a:xfrm>
            <a:off x="1403350" y="1181100"/>
            <a:ext cx="3384550" cy="31115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TextBox 10"/>
          <p:cNvSpPr txBox="1">
            <a:spLocks noChangeArrowheads="1"/>
          </p:cNvSpPr>
          <p:nvPr/>
        </p:nvSpPr>
        <p:spPr bwMode="auto">
          <a:xfrm>
            <a:off x="1549400" y="4514850"/>
            <a:ext cx="3024188" cy="2124075"/>
          </a:xfrm>
          <a:prstGeom prst="rect">
            <a:avLst/>
          </a:prstGeom>
          <a:solidFill>
            <a:srgbClr val="FF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BC5C42"/>
                </a:solidFill>
                <a:latin typeface="Tahoma" pitchFamily="34" charset="0"/>
                <a:cs typeface="Tahoma" pitchFamily="34" charset="0"/>
              </a:rPr>
              <a:t>За счет субсидии на капитальный ремонт и ремонт автомобильных дорог общего пользования местного значения произведен ремонт дорог в населенных пунктах:</a:t>
            </a:r>
          </a:p>
          <a:p>
            <a:pPr eaLnBrk="1" hangingPunct="1"/>
            <a:r>
              <a:rPr lang="ru-RU" sz="1200">
                <a:latin typeface="Tahoma" pitchFamily="34" charset="0"/>
                <a:cs typeface="Tahoma" pitchFamily="34" charset="0"/>
              </a:rPr>
              <a:t>-р.п.Воскресенское (ул.Короленко,  ул. Коммунистическая,  ул.Пролетарская,  пер.Майский, пер.Больничный)</a:t>
            </a:r>
          </a:p>
          <a:p>
            <a:pPr eaLnBrk="1" hangingPunct="1"/>
            <a:r>
              <a:rPr lang="ru-RU" sz="1200">
                <a:latin typeface="Tahoma" pitchFamily="34" charset="0"/>
                <a:cs typeface="Tahoma" pitchFamily="34" charset="0"/>
              </a:rPr>
              <a:t>-с.Владимирское (ул.Октябрьская  и  ул.Культуры)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4635500" y="1017588"/>
            <a:ext cx="43211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     Разработчиком презентации «Бюджет для граждан» является </a:t>
            </a:r>
            <a:r>
              <a:rPr lang="ru-RU" altLang="ru-RU" sz="1400" b="1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управление  финансов </a:t>
            </a:r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администрации Воскресенского муниципального округа.</a:t>
            </a:r>
          </a:p>
          <a:p>
            <a:pPr algn="just" eaLnBrk="1" hangingPunct="1"/>
            <a:endParaRPr lang="ru-RU" altLang="ru-RU" sz="1400">
              <a:solidFill>
                <a:srgbClr val="283352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altLang="ru-RU" sz="1400" b="1" u="sng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Основные задачи управления финансов:</a:t>
            </a:r>
            <a:endParaRPr lang="en-US" altLang="ru-RU" sz="1400" b="1" u="sng">
              <a:solidFill>
                <a:srgbClr val="283352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Составление проекта бюджета на очередной финансовый год и плановый период;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Организация исполнения бюджета;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altLang="ru-RU" sz="1400">
                <a:solidFill>
                  <a:srgbClr val="283352"/>
                </a:solidFill>
                <a:latin typeface="Tahoma" pitchFamily="34" charset="0"/>
                <a:cs typeface="Tahoma" pitchFamily="34" charset="0"/>
              </a:rPr>
              <a:t>Организация финансового контроля за исполнением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6013" y="3749675"/>
          <a:ext cx="7856537" cy="2921000"/>
        </p:xfrm>
        <a:graphic>
          <a:graphicData uri="http://schemas.openxmlformats.org/drawingml/2006/table">
            <a:tbl>
              <a:tblPr/>
              <a:tblGrid>
                <a:gridCol w="3927475"/>
                <a:gridCol w="3929062"/>
              </a:tblGrid>
              <a:tr h="371359"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426A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Контактная информация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Начальник управления финансов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Мясникова  Наталия  Вячеславовна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  <a:tr h="51813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606730, Нижегородская обл., р.п. Воскресенское, пл.Ленина, д.1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  <a:tr h="31899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Телефон, факс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(83163) 9-22-50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  <a:tr h="3047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электронной почты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hlinkClick r:id="rId2"/>
                        </a:rPr>
                        <a:t>finance-vsk@mts-nn.ru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  <a:tr h="37135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Информационный ресурс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http://www.voskresenskoe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nobl.ru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  <a:tr h="73161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Режим работы</a:t>
                      </a: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 8-00 до 17-00 (Пт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– до 16-00)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Перерыв на обед с 12-00 до 13-00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Выходные дни – Сб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Вс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6" marR="9143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FE"/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908175" y="160338"/>
            <a:ext cx="6367463" cy="67627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ОБ  УПРАВЛЕНИИ ФИНАНСОВ</a:t>
            </a:r>
          </a:p>
        </p:txBody>
      </p:sp>
      <p:sp>
        <p:nvSpPr>
          <p:cNvPr id="72733" name="AutoShape 32" descr="https://stolica-s.su/wp-content/uploads/2019/09/1567576801-stolica-s-su-DpY1pcDWkAAJdf9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72734" name="Picture 71" descr="https://ie.lbrd.ru/fileentry/get/origin/e4/95/989026b1ea99f88203a66e8bb0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25538"/>
            <a:ext cx="27352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188913"/>
            <a:ext cx="7737475" cy="863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ОТКРЫТЫЕ     МУНИЦИПАЛЬНЫЕ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ИНФОРМАЦИОННЫЕ    РЕСУРСЫ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116013" y="1196975"/>
            <a:ext cx="78803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Официальный сайт администрации Воскресенского муниципального округа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     http://voskresenskoe.nobl.ru</a:t>
            </a:r>
            <a:endParaRPr lang="ru-RU" alt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71320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Интернет портал государственных и муниципальных услуг</a:t>
            </a: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ru-RU" sz="1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https://gosuslugi.ru</a:t>
            </a:r>
            <a:r>
              <a:rPr lang="ru-RU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ru-RU" altLang="ru-RU" sz="1800" b="1" dirty="0" smtClean="0">
                <a:solidFill>
                  <a:srgbClr val="425519"/>
                </a:solidFill>
                <a:latin typeface="Tahoma" pitchFamily="34" charset="0"/>
                <a:cs typeface="Tahoma" pitchFamily="34" charset="0"/>
              </a:rPr>
              <a:t>или    </a:t>
            </a: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https://gu.nnov.ru</a:t>
            </a: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  Официальный сайт единой информационной системы в сфере закупок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b="1" dirty="0" smtClean="0">
                <a:solidFill>
                  <a:srgbClr val="713204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https://zakupki.gov/ru</a:t>
            </a: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713204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Официальный сайт для размещения информации</a:t>
            </a:r>
            <a:r>
              <a:rPr lang="en-US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о государственных и муниципальных учреждениях</a:t>
            </a:r>
            <a:endParaRPr lang="en-US" altLang="ru-RU" sz="1800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https://bus.gov.ru</a:t>
            </a: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u="sng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Единый портал бюджетной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системы Российской Федерации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Электронный бюджет </a:t>
            </a:r>
            <a:endParaRPr lang="en-US" altLang="ru-RU" sz="1800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b="1" dirty="0" smtClean="0">
                <a:solidFill>
                  <a:srgbClr val="713204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en-US" altLang="ru-RU" sz="1800" b="1" dirty="0" smtClean="0">
                <a:solidFill>
                  <a:srgbClr val="00CC99"/>
                </a:solidFill>
                <a:latin typeface="Tahoma" pitchFamily="34" charset="0"/>
                <a:cs typeface="Tahoma" pitchFamily="34" charset="0"/>
              </a:rPr>
              <a:t>http://budget.gov.ru</a:t>
            </a:r>
            <a:r>
              <a:rPr lang="ru-RU" altLang="ru-RU" sz="1800" b="1" dirty="0" smtClean="0">
                <a:solidFill>
                  <a:srgbClr val="425519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b="1" dirty="0" smtClean="0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65675"/>
            <a:ext cx="2449513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81450" y="1268413"/>
            <a:ext cx="4821238" cy="576262"/>
          </a:xfrm>
          <a:prstGeom prst="roundRect">
            <a:avLst/>
          </a:prstGeom>
          <a:solidFill>
            <a:srgbClr val="ECFDFE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Площадь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3554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кв. км.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7325" y="2060575"/>
            <a:ext cx="4838700" cy="647700"/>
          </a:xfrm>
          <a:prstGeom prst="roundRect">
            <a:avLst/>
          </a:prstGeom>
          <a:solidFill>
            <a:srgbClr val="ECFDFE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Численность населения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на 01.01.2025 года  - 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15 804 чел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6513" y="6021388"/>
            <a:ext cx="4822825" cy="719137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Объем отгруженной продукции,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работ, услуг 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-  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4 224,8 млн. руб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06513" y="4249738"/>
            <a:ext cx="4814887" cy="682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Среднемесячная заработная плата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35 217,1 руб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8575" y="5110163"/>
            <a:ext cx="4838700" cy="750887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Инвестиции в основной капитал в действующих ценах – 1 162,9 млн.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9388" y="247650"/>
            <a:ext cx="7345362" cy="86518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Показатели  характеризующие  Воскресенский муниципальный  округ за 2024 год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97325" y="2924175"/>
            <a:ext cx="4838700" cy="1106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Муниципальные образования – 1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Количество населенных пунктов - 163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Муниципальные учреждения – 30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(казенные–23, бюджетные–4, автономные- 3)</a:t>
            </a:r>
          </a:p>
        </p:txBody>
      </p:sp>
      <p:pic>
        <p:nvPicPr>
          <p:cNvPr id="1229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451350"/>
            <a:ext cx="24257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443038"/>
            <a:ext cx="2376487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508500"/>
            <a:ext cx="46704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11" descr="https://sun9-73.userapi.com/impg/z728PC6-DEjH3PHPETiekQBZlQlAm8s-jOWirg/o7BN_cBEYMc.jpg?size=2560x1703&amp;quality=95&amp;sign=7e30994200f7b5e6efc3cfb219eaf8e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2" t="12643" r="29353" b="32018"/>
          <a:stretch>
            <a:fillRect/>
          </a:stretch>
        </p:blipFill>
        <p:spPr bwMode="auto">
          <a:xfrm>
            <a:off x="1835150" y="142875"/>
            <a:ext cx="34512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331913" y="2924175"/>
            <a:ext cx="7385050" cy="1481138"/>
          </a:xfrm>
          <a:prstGeom prst="roundRect">
            <a:avLst/>
          </a:prstGeom>
          <a:solidFill>
            <a:srgbClr val="E6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415283"/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sp>
        <p:nvSpPr>
          <p:cNvPr id="74757" name="Прямоугольник 1"/>
          <p:cNvSpPr>
            <a:spLocks noChangeArrowheads="1"/>
          </p:cNvSpPr>
          <p:nvPr/>
        </p:nvSpPr>
        <p:spPr bwMode="auto">
          <a:xfrm>
            <a:off x="1116013" y="1196975"/>
            <a:ext cx="7880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  <a:p>
            <a:endParaRPr lang="ru-RU" altLang="ru-RU" b="1">
              <a:solidFill>
                <a:srgbClr val="42551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475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259238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1476375" y="1385888"/>
            <a:ext cx="30956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300" b="1">
                <a:latin typeface="Tahoma" pitchFamily="34" charset="0"/>
                <a:cs typeface="Tahoma" pitchFamily="34" charset="0"/>
              </a:rPr>
              <a:t>Объем отгруженных товаров собственного производства, выполненных работ (услуг), млн. руб.</a:t>
            </a:r>
            <a:endParaRPr lang="ru-RU" altLang="ru-RU" sz="13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5435600" y="1385888"/>
            <a:ext cx="3101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ahoma" pitchFamily="34" charset="0"/>
                <a:cs typeface="Tahoma" pitchFamily="34" charset="0"/>
              </a:rPr>
              <a:t>Объем отгруженных товаров собственного производства, выполненных работ (услуг) в расчете на 1 жителя, тыс. руб.</a:t>
            </a:r>
            <a:endParaRPr lang="ru-RU" altLang="ru-RU" sz="1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03350" y="214313"/>
            <a:ext cx="7272338" cy="85725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Динамика основных показателей</a:t>
            </a: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социально - экономического развития округа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475A8D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7" name="Диаграмма 1"/>
          <p:cNvGraphicFramePr>
            <a:graphicFrameLocks/>
          </p:cNvGraphicFramePr>
          <p:nvPr/>
        </p:nvGraphicFramePr>
        <p:xfrm>
          <a:off x="923925" y="1751013"/>
          <a:ext cx="4059238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5" imgW="4054191" imgH="4938188" progId="Excel.Chart.8">
                  <p:embed/>
                </p:oleObj>
              </mc:Choice>
              <mc:Fallback>
                <p:oleObj r:id="rId5" imgW="4054191" imgH="493818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751013"/>
                        <a:ext cx="4059238" cy="493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Диаграмма 15"/>
          <p:cNvGraphicFramePr>
            <a:graphicFrameLocks/>
          </p:cNvGraphicFramePr>
          <p:nvPr/>
        </p:nvGraphicFramePr>
        <p:xfrm>
          <a:off x="4989513" y="2111375"/>
          <a:ext cx="3971925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8" imgW="3974936" imgH="4639458" progId="Excel.Chart.8">
                  <p:embed/>
                </p:oleObj>
              </mc:Choice>
              <mc:Fallback>
                <p:oleObj r:id="rId8" imgW="3974936" imgH="4639458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2111375"/>
                        <a:ext cx="3971925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9"/>
          <p:cNvSpPr>
            <a:spLocks noChangeArrowheads="1"/>
          </p:cNvSpPr>
          <p:nvPr/>
        </p:nvSpPr>
        <p:spPr bwMode="auto">
          <a:xfrm>
            <a:off x="1619250" y="1643063"/>
            <a:ext cx="307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005800"/>
                </a:solidFill>
                <a:latin typeface="Tahoma" pitchFamily="34" charset="0"/>
                <a:cs typeface="Tahoma" pitchFamily="34" charset="0"/>
              </a:rPr>
              <a:t>Фонд оплаты труда, </a:t>
            </a:r>
          </a:p>
          <a:p>
            <a:pPr algn="ctr"/>
            <a:r>
              <a:rPr lang="ru-RU" altLang="ru-RU" sz="1400" b="1">
                <a:solidFill>
                  <a:srgbClr val="005800"/>
                </a:solidFill>
                <a:latin typeface="Tahoma" pitchFamily="34" charset="0"/>
                <a:cs typeface="Tahoma" pitchFamily="34" charset="0"/>
              </a:rPr>
              <a:t>млн. руб.</a:t>
            </a:r>
            <a:endParaRPr lang="ru-RU" altLang="ru-RU" sz="1400">
              <a:solidFill>
                <a:srgbClr val="0058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9" name="Прямоугольник 11"/>
          <p:cNvSpPr>
            <a:spLocks noChangeArrowheads="1"/>
          </p:cNvSpPr>
          <p:nvPr/>
        </p:nvSpPr>
        <p:spPr bwMode="auto">
          <a:xfrm>
            <a:off x="5940425" y="1428750"/>
            <a:ext cx="2571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Инвестиции в основной капитал в действующих ценах, млн. руб.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340" name="Диаграмма 10"/>
          <p:cNvGraphicFramePr>
            <a:graphicFrameLocks/>
          </p:cNvGraphicFramePr>
          <p:nvPr/>
        </p:nvGraphicFramePr>
        <p:xfrm>
          <a:off x="887413" y="2276475"/>
          <a:ext cx="415607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r:id="rId5" imgW="4151736" imgH="4182218" progId="Excel.Chart.8">
                  <p:embed/>
                </p:oleObj>
              </mc:Choice>
              <mc:Fallback>
                <p:oleObj r:id="rId5" imgW="4151736" imgH="4182218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2276475"/>
                        <a:ext cx="4156075" cy="417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Диаграмма 12"/>
          <p:cNvGraphicFramePr>
            <a:graphicFrameLocks/>
          </p:cNvGraphicFramePr>
          <p:nvPr/>
        </p:nvGraphicFramePr>
        <p:xfrm>
          <a:off x="4989513" y="2205038"/>
          <a:ext cx="4156075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8" imgW="4157832" imgH="4316342" progId="Excel.Chart.8">
                  <p:embed/>
                </p:oleObj>
              </mc:Choice>
              <mc:Fallback>
                <p:oleObj r:id="rId8" imgW="4157832" imgH="4316342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2205038"/>
                        <a:ext cx="4156075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403350" y="214313"/>
            <a:ext cx="7272338" cy="85725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Динамика основных показателей</a:t>
            </a: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социально - экономического развития округа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475A8D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46825</TotalTime>
  <Words>9293</Words>
  <Application>Microsoft Office PowerPoint</Application>
  <PresentationFormat>Экран (4:3)</PresentationFormat>
  <Paragraphs>2613</Paragraphs>
  <Slides>70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2" baseType="lpstr">
      <vt:lpstr>Солнцестояние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Морозова Ирина Витальевна</cp:lastModifiedBy>
  <cp:revision>2310</cp:revision>
  <cp:lastPrinted>2025-03-21T05:55:51Z</cp:lastPrinted>
  <dcterms:created xsi:type="dcterms:W3CDTF">2011-04-20T09:35:37Z</dcterms:created>
  <dcterms:modified xsi:type="dcterms:W3CDTF">2026-04-01T13:40:12Z</dcterms:modified>
</cp:coreProperties>
</file>